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54" r:id="rId1"/>
  </p:sldMasterIdLst>
  <p:notesMasterIdLst>
    <p:notesMasterId r:id="rId11"/>
  </p:notesMasterIdLst>
  <p:handoutMasterIdLst>
    <p:handoutMasterId r:id="rId12"/>
  </p:handoutMasterIdLst>
  <p:sldIdLst>
    <p:sldId id="796" r:id="rId2"/>
    <p:sldId id="747" r:id="rId3"/>
    <p:sldId id="814" r:id="rId4"/>
    <p:sldId id="820" r:id="rId5"/>
    <p:sldId id="821" r:id="rId6"/>
    <p:sldId id="816" r:id="rId7"/>
    <p:sldId id="817" r:id="rId8"/>
    <p:sldId id="822" r:id="rId9"/>
    <p:sldId id="819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2F5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 J. Ting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A8B"/>
    <a:srgbClr val="2C4975"/>
    <a:srgbClr val="F47E20"/>
    <a:srgbClr val="92C636"/>
    <a:srgbClr val="006C39"/>
    <a:srgbClr val="196A7D"/>
    <a:srgbClr val="416BB5"/>
    <a:srgbClr val="002664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070DB-3522-40DE-95BB-3377DBD4AEE7}" v="22" dt="2024-02-15T21:12:00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88693" autoAdjust="0"/>
  </p:normalViewPr>
  <p:slideViewPr>
    <p:cSldViewPr snapToGrid="0">
      <p:cViewPr varScale="1">
        <p:scale>
          <a:sx n="80" d="100"/>
          <a:sy n="80" d="100"/>
        </p:scale>
        <p:origin x="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1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1C2D45-887A-463B-AEC3-8A2FDC926D3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3" rIns="92487" bIns="46243" numCol="1" anchor="t" anchorCtr="0" compatLnSpc="1">
            <a:prstTxWarp prst="textNoShape">
              <a:avLst/>
            </a:prstTxWarp>
          </a:bodyPr>
          <a:lstStyle>
            <a:lvl1pPr defTabSz="909910" eaLnBrk="1" hangingPunct="1">
              <a:spcBef>
                <a:spcPct val="0"/>
              </a:spcBef>
              <a:buFontTx/>
              <a:buNone/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2E0B6-869B-41F1-B60A-6C9A995C87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3" rIns="92487" bIns="46243" numCol="1" anchor="t" anchorCtr="0" compatLnSpc="1">
            <a:prstTxWarp prst="textNoShape">
              <a:avLst/>
            </a:prstTxWarp>
          </a:bodyPr>
          <a:lstStyle>
            <a:lvl1pPr algn="r" defTabSz="909910" eaLnBrk="1" hangingPunct="1">
              <a:spcBef>
                <a:spcPct val="0"/>
              </a:spcBef>
              <a:buFontTx/>
              <a:buNone/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861F41-604F-4A57-A26D-FD2A106EFE86}" type="datetimeFigureOut">
              <a:rPr lang="en-US"/>
              <a:pPr>
                <a:defRPr/>
              </a:pPr>
              <a:t>3/3/2024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5C27B-B7ED-4037-9839-D19A873B6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3" rIns="92487" bIns="46243" numCol="1" anchor="b" anchorCtr="0" compatLnSpc="1">
            <a:prstTxWarp prst="textNoShape">
              <a:avLst/>
            </a:prstTxWarp>
          </a:bodyPr>
          <a:lstStyle>
            <a:lvl1pPr defTabSz="909910" eaLnBrk="1" hangingPunct="1">
              <a:spcBef>
                <a:spcPct val="0"/>
              </a:spcBef>
              <a:buFontTx/>
              <a:buNone/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31BF5-C5B2-4A39-9472-10AB3C3385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3" rIns="92487" bIns="46243" numCol="1" anchor="b" anchorCtr="0" compatLnSpc="1">
            <a:prstTxWarp prst="textNoShape">
              <a:avLst/>
            </a:prstTxWarp>
          </a:bodyPr>
          <a:lstStyle>
            <a:lvl1pPr algn="r" defTabSz="907917" eaLnBrk="1" hangingPunct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FAB5F8-59E2-47D3-8C61-A2E2F01697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E3DEDA8-0D38-4095-81DF-EA4232D862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4392643B-0F44-4449-8532-4465D234399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8" tIns="45488" rIns="90978" bIns="45488" numCol="1" anchor="t" anchorCtr="0" compatLnSpc="1">
            <a:prstTxWarp prst="textNoShape">
              <a:avLst/>
            </a:prstTxWarp>
          </a:bodyPr>
          <a:lstStyle>
            <a:lvl1pPr defTabSz="909910" eaLnBrk="1" hangingPunct="1">
              <a:spcBef>
                <a:spcPct val="0"/>
              </a:spcBef>
              <a:buFontTx/>
              <a:buNone/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D35B1F3-C5A1-4D28-9571-08695D3EAD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1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8" tIns="45488" rIns="90978" bIns="45488" numCol="1" anchor="b" anchorCtr="0" compatLnSpc="1">
            <a:prstTxWarp prst="textNoShape">
              <a:avLst/>
            </a:prstTxWarp>
          </a:bodyPr>
          <a:lstStyle>
            <a:lvl1pPr defTabSz="909910" eaLnBrk="1" hangingPunct="1">
              <a:spcBef>
                <a:spcPct val="0"/>
              </a:spcBef>
              <a:buFontTx/>
              <a:buNone/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DFAFE9D-8BE5-4EF9-9101-78F7D2CAE10D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8" tIns="45488" rIns="90978" bIns="45488" numCol="1" anchor="t" anchorCtr="0" compatLnSpc="1">
            <a:prstTxWarp prst="textNoShape">
              <a:avLst/>
            </a:prstTxWarp>
          </a:bodyPr>
          <a:lstStyle>
            <a:lvl1pPr algn="r" defTabSz="909910" eaLnBrk="1" hangingPunct="1">
              <a:spcBef>
                <a:spcPct val="0"/>
              </a:spcBef>
              <a:buFontTx/>
              <a:buNone/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553C79-15F0-4FD6-86F5-F2D4084B29B4}" type="datetimeFigureOut">
              <a:rPr lang="en-US"/>
              <a:pPr>
                <a:defRPr/>
              </a:pPr>
              <a:t>3/3/2024</a:t>
            </a:fld>
            <a:endParaRPr lang="en-US" dirty="0"/>
          </a:p>
        </p:txBody>
      </p:sp>
      <p:sp>
        <p:nvSpPr>
          <p:cNvPr id="12" name="Notes Placeholder 11">
            <a:extLst>
              <a:ext uri="{FF2B5EF4-FFF2-40B4-BE49-F238E27FC236}">
                <a16:creationId xmlns:a16="http://schemas.microsoft.com/office/drawing/2014/main" id="{CADA952C-F6B3-4F86-A3F6-1005E1879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1676" y="4416426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8" tIns="45488" rIns="90978" bIns="45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C463D44-33FF-4C6C-878C-A1FA6E8BF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8" tIns="45488" rIns="90978" bIns="45488" numCol="1" anchor="b" anchorCtr="0" compatLnSpc="1">
            <a:prstTxWarp prst="textNoShape">
              <a:avLst/>
            </a:prstTxWarp>
          </a:bodyPr>
          <a:lstStyle>
            <a:lvl1pPr algn="r" defTabSz="907917" eaLnBrk="1" hangingPunct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E278B2-4524-4CB1-9CCF-244AB6C10F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2">
            <a:extLst>
              <a:ext uri="{FF2B5EF4-FFF2-40B4-BE49-F238E27FC236}">
                <a16:creationId xmlns:a16="http://schemas.microsoft.com/office/drawing/2014/main" id="{7451D55F-8754-29A3-B28C-8BFF49B9D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9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255" indent="-284121" defTabSz="9079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246" indent="-226980" defTabSz="9079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378" indent="-226980" defTabSz="9079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24" indent="-226980" defTabSz="9079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057" indent="-226980" defTabSz="907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190" indent="-226980" defTabSz="907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323" indent="-226980" defTabSz="907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2456" indent="-226980" defTabSz="9079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79C4C3BF-14B2-4F5A-8F14-E430DDB6E421}" type="slidenum"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defRPr/>
              </a:pPr>
              <a:t>1</a:t>
            </a:fld>
            <a:endParaRPr lang="en-US" altLang="en-US" sz="11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44B75D4-9A4E-702B-687C-AB95DBFCB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7336FFF-6CB0-3405-4209-17C7B2F5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4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82CB7E7-710F-2F1D-415A-9ECB81E9C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45D39B1-8857-E33F-BF04-217E43DE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55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7B056-7DF5-AD95-2ED9-C62C71D40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781BB6B-409A-3BEB-7C18-4C42A1DFF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3E20A97-0AD8-9013-0DA9-E7A73E95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5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24C-48C0-969E-9966-29E503643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A9FB720-0EF2-0247-D0C2-53B62497E9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9C22C86-984B-365C-7663-22440EA43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7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DAFA3-F342-30BC-9930-5269FC2D6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AC0885E-2860-6DCB-17AF-F21AB7672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139E576-CAE4-1F00-E6E0-9A99A22F4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8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C2DF1-01D6-7978-C8CA-1D5C8398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8582205-43C4-0231-F95A-FD105BD33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DFBD694-2F2A-4931-44A6-6F40164C0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AAB64-F5E6-A763-E91A-60E946BC7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F743BCD-7527-34D1-FC87-AE3068052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7206C7-C73D-33BA-B960-326DA3624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7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FB2E7-D4AF-CFBF-6834-60B67E165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CED72A6-4E72-1E49-D5D5-22DA42D54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DA6F934-E92F-A53A-1663-054C1ABBC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85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C31F-020F-A54E-60D8-CE290C3FE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27D06-9DE4-D96C-BD17-3EE063F6E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B343663-0C41-7BD1-424C-6C3947F34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2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5">
            <a:extLst>
              <a:ext uri="{FF2B5EF4-FFF2-40B4-BE49-F238E27FC236}">
                <a16:creationId xmlns:a16="http://schemas.microsoft.com/office/drawing/2014/main" id="{47D2C979-9369-88A9-C6E2-3211FFEC64BB}"/>
              </a:ext>
            </a:extLst>
          </p:cNvPr>
          <p:cNvSpPr/>
          <p:nvPr userDrawn="1"/>
        </p:nvSpPr>
        <p:spPr>
          <a:xfrm>
            <a:off x="943897" y="1976284"/>
            <a:ext cx="7659329" cy="87507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A3860BA8-CA2F-C3DE-40DD-49A6FD940188}"/>
              </a:ext>
            </a:extLst>
          </p:cNvPr>
          <p:cNvSpPr/>
          <p:nvPr userDrawn="1"/>
        </p:nvSpPr>
        <p:spPr>
          <a:xfrm>
            <a:off x="-93663" y="1630363"/>
            <a:ext cx="9331326" cy="5246687"/>
          </a:xfrm>
          <a:custGeom>
            <a:avLst/>
            <a:gdLst>
              <a:gd name="connsiteX0" fmla="*/ 0 w 9332687"/>
              <a:gd name="connsiteY0" fmla="*/ 0 h 3497944"/>
              <a:gd name="connsiteX1" fmla="*/ 9332687 w 9332687"/>
              <a:gd name="connsiteY1" fmla="*/ 0 h 3497944"/>
              <a:gd name="connsiteX2" fmla="*/ 9332687 w 9332687"/>
              <a:gd name="connsiteY2" fmla="*/ 3497944 h 3497944"/>
              <a:gd name="connsiteX3" fmla="*/ 0 w 9332687"/>
              <a:gd name="connsiteY3" fmla="*/ 3497944 h 3497944"/>
              <a:gd name="connsiteX4" fmla="*/ 0 w 9332687"/>
              <a:gd name="connsiteY4" fmla="*/ 0 h 3497944"/>
              <a:gd name="connsiteX0" fmla="*/ 0 w 9332687"/>
              <a:gd name="connsiteY0" fmla="*/ 0 h 3497944"/>
              <a:gd name="connsiteX1" fmla="*/ 4851400 w 9332687"/>
              <a:gd name="connsiteY1" fmla="*/ 442685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14515 h 3512459"/>
              <a:gd name="connsiteX1" fmla="*/ 4851400 w 9332687"/>
              <a:gd name="connsiteY1" fmla="*/ 0 h 3512459"/>
              <a:gd name="connsiteX2" fmla="*/ 9332687 w 9332687"/>
              <a:gd name="connsiteY2" fmla="*/ 14515 h 3512459"/>
              <a:gd name="connsiteX3" fmla="*/ 9332687 w 9332687"/>
              <a:gd name="connsiteY3" fmla="*/ 3512459 h 3512459"/>
              <a:gd name="connsiteX4" fmla="*/ 0 w 9332687"/>
              <a:gd name="connsiteY4" fmla="*/ 3512459 h 3512459"/>
              <a:gd name="connsiteX5" fmla="*/ 0 w 9332687"/>
              <a:gd name="connsiteY5" fmla="*/ 14515 h 3512459"/>
              <a:gd name="connsiteX0" fmla="*/ 0 w 9332687"/>
              <a:gd name="connsiteY0" fmla="*/ 471715 h 3969659"/>
              <a:gd name="connsiteX1" fmla="*/ 4851400 w 9332687"/>
              <a:gd name="connsiteY1" fmla="*/ 0 h 3969659"/>
              <a:gd name="connsiteX2" fmla="*/ 9332687 w 9332687"/>
              <a:gd name="connsiteY2" fmla="*/ 471715 h 3969659"/>
              <a:gd name="connsiteX3" fmla="*/ 9332687 w 9332687"/>
              <a:gd name="connsiteY3" fmla="*/ 3969659 h 3969659"/>
              <a:gd name="connsiteX4" fmla="*/ 0 w 9332687"/>
              <a:gd name="connsiteY4" fmla="*/ 3969659 h 3969659"/>
              <a:gd name="connsiteX5" fmla="*/ 0 w 9332687"/>
              <a:gd name="connsiteY5" fmla="*/ 471715 h 3969659"/>
              <a:gd name="connsiteX0" fmla="*/ 0 w 9332687"/>
              <a:gd name="connsiteY0" fmla="*/ 0 h 3497944"/>
              <a:gd name="connsiteX1" fmla="*/ 9332687 w 9332687"/>
              <a:gd name="connsiteY1" fmla="*/ 0 h 3497944"/>
              <a:gd name="connsiteX2" fmla="*/ 9332687 w 9332687"/>
              <a:gd name="connsiteY2" fmla="*/ 3497944 h 3497944"/>
              <a:gd name="connsiteX3" fmla="*/ 0 w 9332687"/>
              <a:gd name="connsiteY3" fmla="*/ 3497944 h 3497944"/>
              <a:gd name="connsiteX4" fmla="*/ 0 w 9332687"/>
              <a:gd name="connsiteY4" fmla="*/ 0 h 3497944"/>
              <a:gd name="connsiteX0" fmla="*/ 0 w 9332687"/>
              <a:gd name="connsiteY0" fmla="*/ 0 h 3497944"/>
              <a:gd name="connsiteX1" fmla="*/ 4865914 w 9332687"/>
              <a:gd name="connsiteY1" fmla="*/ 609600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609600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609600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609600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609600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783772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783772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783772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783772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3497944"/>
              <a:gd name="connsiteX1" fmla="*/ 4865914 w 9332687"/>
              <a:gd name="connsiteY1" fmla="*/ 783772 h 3497944"/>
              <a:gd name="connsiteX2" fmla="*/ 9332687 w 9332687"/>
              <a:gd name="connsiteY2" fmla="*/ 0 h 3497944"/>
              <a:gd name="connsiteX3" fmla="*/ 9332687 w 9332687"/>
              <a:gd name="connsiteY3" fmla="*/ 3497944 h 3497944"/>
              <a:gd name="connsiteX4" fmla="*/ 0 w 9332687"/>
              <a:gd name="connsiteY4" fmla="*/ 3497944 h 3497944"/>
              <a:gd name="connsiteX5" fmla="*/ 0 w 9332687"/>
              <a:gd name="connsiteY5" fmla="*/ 0 h 3497944"/>
              <a:gd name="connsiteX0" fmla="*/ 0 w 9332687"/>
              <a:gd name="connsiteY0" fmla="*/ 0 h 5123544"/>
              <a:gd name="connsiteX1" fmla="*/ 4865914 w 9332687"/>
              <a:gd name="connsiteY1" fmla="*/ 783772 h 5123544"/>
              <a:gd name="connsiteX2" fmla="*/ 9332687 w 9332687"/>
              <a:gd name="connsiteY2" fmla="*/ 0 h 5123544"/>
              <a:gd name="connsiteX3" fmla="*/ 9332687 w 9332687"/>
              <a:gd name="connsiteY3" fmla="*/ 5123544 h 5123544"/>
              <a:gd name="connsiteX4" fmla="*/ 0 w 9332687"/>
              <a:gd name="connsiteY4" fmla="*/ 3497944 h 5123544"/>
              <a:gd name="connsiteX5" fmla="*/ 0 w 9332687"/>
              <a:gd name="connsiteY5" fmla="*/ 0 h 5123544"/>
              <a:gd name="connsiteX0" fmla="*/ 0 w 9332687"/>
              <a:gd name="connsiteY0" fmla="*/ 0 h 5123544"/>
              <a:gd name="connsiteX1" fmla="*/ 4865914 w 9332687"/>
              <a:gd name="connsiteY1" fmla="*/ 783772 h 5123544"/>
              <a:gd name="connsiteX2" fmla="*/ 9332687 w 9332687"/>
              <a:gd name="connsiteY2" fmla="*/ 0 h 5123544"/>
              <a:gd name="connsiteX3" fmla="*/ 9332687 w 9332687"/>
              <a:gd name="connsiteY3" fmla="*/ 5123544 h 5123544"/>
              <a:gd name="connsiteX4" fmla="*/ 0 w 9332687"/>
              <a:gd name="connsiteY4" fmla="*/ 5123544 h 5123544"/>
              <a:gd name="connsiteX5" fmla="*/ 0 w 9332687"/>
              <a:gd name="connsiteY5" fmla="*/ 0 h 5123544"/>
              <a:gd name="connsiteX0" fmla="*/ 0 w 9332687"/>
              <a:gd name="connsiteY0" fmla="*/ 0 h 5123544"/>
              <a:gd name="connsiteX1" fmla="*/ 4865914 w 9332687"/>
              <a:gd name="connsiteY1" fmla="*/ 783772 h 5123544"/>
              <a:gd name="connsiteX2" fmla="*/ 9332687 w 9332687"/>
              <a:gd name="connsiteY2" fmla="*/ 0 h 5123544"/>
              <a:gd name="connsiteX3" fmla="*/ 9332687 w 9332687"/>
              <a:gd name="connsiteY3" fmla="*/ 5123544 h 5123544"/>
              <a:gd name="connsiteX4" fmla="*/ 0 w 9332687"/>
              <a:gd name="connsiteY4" fmla="*/ 5123544 h 5123544"/>
              <a:gd name="connsiteX5" fmla="*/ 7257 w 9332687"/>
              <a:gd name="connsiteY5" fmla="*/ 5094510 h 5123544"/>
              <a:gd name="connsiteX6" fmla="*/ 0 w 9332687"/>
              <a:gd name="connsiteY6" fmla="*/ 0 h 5123544"/>
              <a:gd name="connsiteX0" fmla="*/ 0 w 9332687"/>
              <a:gd name="connsiteY0" fmla="*/ 0 h 5123544"/>
              <a:gd name="connsiteX1" fmla="*/ 4865914 w 9332687"/>
              <a:gd name="connsiteY1" fmla="*/ 783772 h 5123544"/>
              <a:gd name="connsiteX2" fmla="*/ 9332687 w 9332687"/>
              <a:gd name="connsiteY2" fmla="*/ 0 h 5123544"/>
              <a:gd name="connsiteX3" fmla="*/ 9332687 w 9332687"/>
              <a:gd name="connsiteY3" fmla="*/ 5123544 h 5123544"/>
              <a:gd name="connsiteX4" fmla="*/ 0 w 9332687"/>
              <a:gd name="connsiteY4" fmla="*/ 5123544 h 5123544"/>
              <a:gd name="connsiteX5" fmla="*/ 0 w 9332687"/>
              <a:gd name="connsiteY5" fmla="*/ 0 h 5123544"/>
              <a:gd name="connsiteX0" fmla="*/ 0 w 9332687"/>
              <a:gd name="connsiteY0" fmla="*/ 0 h 5123544"/>
              <a:gd name="connsiteX1" fmla="*/ 4865914 w 9332687"/>
              <a:gd name="connsiteY1" fmla="*/ 783772 h 5123544"/>
              <a:gd name="connsiteX2" fmla="*/ 9332687 w 9332687"/>
              <a:gd name="connsiteY2" fmla="*/ 0 h 5123544"/>
              <a:gd name="connsiteX3" fmla="*/ 9332687 w 9332687"/>
              <a:gd name="connsiteY3" fmla="*/ 5123544 h 5123544"/>
              <a:gd name="connsiteX4" fmla="*/ 0 w 9332687"/>
              <a:gd name="connsiteY4" fmla="*/ 5123544 h 5123544"/>
              <a:gd name="connsiteX5" fmla="*/ 0 w 9332687"/>
              <a:gd name="connsiteY5" fmla="*/ 0 h 51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2687" h="5123544">
                <a:moveTo>
                  <a:pt x="0" y="0"/>
                </a:moveTo>
                <a:cubicBezTo>
                  <a:pt x="1084942" y="537029"/>
                  <a:pt x="3310466" y="783772"/>
                  <a:pt x="4865914" y="783772"/>
                </a:cubicBezTo>
                <a:cubicBezTo>
                  <a:pt x="6421362" y="783772"/>
                  <a:pt x="8467878" y="435429"/>
                  <a:pt x="9332687" y="0"/>
                </a:cubicBezTo>
                <a:lnTo>
                  <a:pt x="9332687" y="5123544"/>
                </a:lnTo>
                <a:lnTo>
                  <a:pt x="0" y="512354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47C">
                  <a:shade val="30000"/>
                  <a:satMod val="115000"/>
                </a:srgbClr>
              </a:gs>
              <a:gs pos="50000">
                <a:srgbClr val="00447C">
                  <a:shade val="67500"/>
                  <a:satMod val="115000"/>
                </a:srgbClr>
              </a:gs>
              <a:gs pos="100000">
                <a:srgbClr val="00447C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pic>
        <p:nvPicPr>
          <p:cNvPr id="6" name="Picture 11" descr="ISO9001-2008(White).wmf">
            <a:extLst>
              <a:ext uri="{FF2B5EF4-FFF2-40B4-BE49-F238E27FC236}">
                <a16:creationId xmlns:a16="http://schemas.microsoft.com/office/drawing/2014/main" id="{C448D8E9-02DF-9448-DC32-327BF38F1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302375"/>
            <a:ext cx="11477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6._Rehabilitated_&amp;_Instrumented_19th_Avenue_Bridge_(2008).JPG">
            <a:extLst>
              <a:ext uri="{FF2B5EF4-FFF2-40B4-BE49-F238E27FC236}">
                <a16:creationId xmlns:a16="http://schemas.microsoft.com/office/drawing/2014/main" id="{9AAD5F29-F7B6-333A-6A3A-237F5FEE2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681663"/>
            <a:ext cx="1631950" cy="12239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6._Rehabilitated_&amp;_Instrumented_19th_Avenue_Bridge_(2008).JPG">
            <a:extLst>
              <a:ext uri="{FF2B5EF4-FFF2-40B4-BE49-F238E27FC236}">
                <a16:creationId xmlns:a16="http://schemas.microsoft.com/office/drawing/2014/main" id="{D1C1F6BD-6951-95BC-732B-E80C71821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5681663"/>
            <a:ext cx="1631950" cy="12239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6._Rehabilitated_&amp;_Instrumented_19th_Avenue_Bridge_(2008).JPG">
            <a:extLst>
              <a:ext uri="{FF2B5EF4-FFF2-40B4-BE49-F238E27FC236}">
                <a16:creationId xmlns:a16="http://schemas.microsoft.com/office/drawing/2014/main" id="{3E180FF4-B982-BC08-1A29-A5571F8DC2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5681663"/>
            <a:ext cx="898525" cy="12239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6._Rehabilitated_&amp;_Instrumented_19th_Avenue_Bridge_(2008).JPG">
            <a:extLst>
              <a:ext uri="{FF2B5EF4-FFF2-40B4-BE49-F238E27FC236}">
                <a16:creationId xmlns:a16="http://schemas.microsoft.com/office/drawing/2014/main" id="{46DD8B8A-1605-3DB0-3019-024448B281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5681663"/>
            <a:ext cx="1890712" cy="12334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6._Rehabilitated_&amp;_Instrumented_19th_Avenue_Bridge_(2008).JPG">
            <a:extLst>
              <a:ext uri="{FF2B5EF4-FFF2-40B4-BE49-F238E27FC236}">
                <a16:creationId xmlns:a16="http://schemas.microsoft.com/office/drawing/2014/main" id="{F96E296E-3D03-4FA3-4482-AA6DB184C5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681663"/>
            <a:ext cx="1631950" cy="12223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6._Rehabilitated_&amp;_Instrumented_19th_Avenue_Bridge_(2008).JPG">
            <a:extLst>
              <a:ext uri="{FF2B5EF4-FFF2-40B4-BE49-F238E27FC236}">
                <a16:creationId xmlns:a16="http://schemas.microsoft.com/office/drawing/2014/main" id="{B1E20657-A497-FAE5-3295-A34F8901EF1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5681663"/>
            <a:ext cx="1717675" cy="12414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A7789B-E12D-0EB3-AB9D-885427F2354D}"/>
              </a:ext>
            </a:extLst>
          </p:cNvPr>
          <p:cNvSpPr/>
          <p:nvPr userDrawn="1"/>
        </p:nvSpPr>
        <p:spPr>
          <a:xfrm>
            <a:off x="-33338" y="1"/>
            <a:ext cx="9177339" cy="1855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A20A5E18-D602-A6A6-F009-48AD95B0007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85738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5" name="Picture 17" descr="GFLogo07BW192BWhiteWords">
            <a:extLst>
              <a:ext uri="{FF2B5EF4-FFF2-40B4-BE49-F238E27FC236}">
                <a16:creationId xmlns:a16="http://schemas.microsoft.com/office/drawing/2014/main" id="{20C60DC8-5217-FFBF-F567-124AB964CE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87400"/>
            <a:ext cx="3495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TagLine(Black192).emf">
            <a:extLst>
              <a:ext uri="{FF2B5EF4-FFF2-40B4-BE49-F238E27FC236}">
                <a16:creationId xmlns:a16="http://schemas.microsoft.com/office/drawing/2014/main" id="{E4CA6A3D-2716-2903-0D21-1AEE8523E34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463675"/>
            <a:ext cx="280987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432277"/>
            <a:ext cx="7772400" cy="1470025"/>
          </a:xfrm>
        </p:spPr>
        <p:txBody>
          <a:bodyPr/>
          <a:lstStyle>
            <a:lvl1pPr>
              <a:defRPr sz="280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8805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70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7AA9A301-851F-7B5B-C0DA-A85BA1589075}"/>
              </a:ext>
            </a:extLst>
          </p:cNvPr>
          <p:cNvSpPr/>
          <p:nvPr userDrawn="1"/>
        </p:nvSpPr>
        <p:spPr>
          <a:xfrm>
            <a:off x="-33338" y="1"/>
            <a:ext cx="9177339" cy="1855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F47AF9C4-1B07-AC7C-67FE-161B593D5B9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85738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70127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190500" dist="38100" dir="5400000" algn="t" rotWithShape="0">
                    <a:prstClr val="black">
                      <a:alpha val="30000"/>
                    </a:prstClr>
                  </a:outerShdw>
                </a:effectLst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0" descr="POTESTA logo 2014.jpg">
            <a:extLst>
              <a:ext uri="{FF2B5EF4-FFF2-40B4-BE49-F238E27FC236}">
                <a16:creationId xmlns:a16="http://schemas.microsoft.com/office/drawing/2014/main" id="{B6D33D54-B5FB-5834-7DFD-D932876DD2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053138"/>
            <a:ext cx="17811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6C1143-5E97-3771-1E0E-87EF9A9B8CB3}"/>
              </a:ext>
            </a:extLst>
          </p:cNvPr>
          <p:cNvSpPr/>
          <p:nvPr userDrawn="1"/>
        </p:nvSpPr>
        <p:spPr>
          <a:xfrm>
            <a:off x="2286000" y="6463854"/>
            <a:ext cx="4572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28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890"/>
            <a:ext cx="8229600" cy="563563"/>
          </a:xfrm>
        </p:spPr>
        <p:txBody>
          <a:bodyPr anchorCtr="1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C3F17-DE9B-05B4-D106-0CD829C8D01B}"/>
              </a:ext>
            </a:extLst>
          </p:cNvPr>
          <p:cNvSpPr/>
          <p:nvPr userDrawn="1"/>
        </p:nvSpPr>
        <p:spPr>
          <a:xfrm>
            <a:off x="2286000" y="6463854"/>
            <a:ext cx="4572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14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9497"/>
            <a:ext cx="4038600" cy="4698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071"/>
            <a:ext cx="4038600" cy="47078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13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29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5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4">
            <a:extLst>
              <a:ext uri="{FF2B5EF4-FFF2-40B4-BE49-F238E27FC236}">
                <a16:creationId xmlns:a16="http://schemas.microsoft.com/office/drawing/2014/main" id="{781F50DF-B9CD-89C8-44F3-E8902611F43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85738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5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B8D238E-9D61-EEC0-DB4D-D73A39E58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0463"/>
            <a:ext cx="82296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DE90CF-61B2-51BA-3482-7F6B8B87A7D0}"/>
              </a:ext>
            </a:extLst>
          </p:cNvPr>
          <p:cNvSpPr/>
          <p:nvPr/>
        </p:nvSpPr>
        <p:spPr>
          <a:xfrm>
            <a:off x="0" y="196643"/>
            <a:ext cx="9144000" cy="776751"/>
          </a:xfrm>
          <a:prstGeom prst="rect">
            <a:avLst/>
          </a:prstGeom>
          <a:gradFill flip="none" rotWithShape="1">
            <a:gsLst>
              <a:gs pos="0">
                <a:srgbClr val="00447C">
                  <a:shade val="30000"/>
                  <a:satMod val="115000"/>
                </a:srgbClr>
              </a:gs>
              <a:gs pos="50000">
                <a:srgbClr val="00447C">
                  <a:shade val="67500"/>
                  <a:satMod val="115000"/>
                </a:srgbClr>
              </a:gs>
              <a:gs pos="100000">
                <a:srgbClr val="00447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21484AAB-5547-B0D1-DCAA-563C419A4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92100"/>
            <a:ext cx="914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Line 14">
            <a:extLst>
              <a:ext uri="{FF2B5EF4-FFF2-40B4-BE49-F238E27FC236}">
                <a16:creationId xmlns:a16="http://schemas.microsoft.com/office/drawing/2014/main" id="{0E49A8AC-CC48-1432-1593-ABA7A8558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8375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F7727B-C005-BAF8-822B-05E2E60451AA}"/>
              </a:ext>
            </a:extLst>
          </p:cNvPr>
          <p:cNvSpPr/>
          <p:nvPr/>
        </p:nvSpPr>
        <p:spPr>
          <a:xfrm>
            <a:off x="-33338" y="1"/>
            <a:ext cx="9177339" cy="1855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035" name="Line 14">
            <a:extLst>
              <a:ext uri="{FF2B5EF4-FFF2-40B4-BE49-F238E27FC236}">
                <a16:creationId xmlns:a16="http://schemas.microsoft.com/office/drawing/2014/main" id="{5786B368-9904-EAC5-B93D-BC5161968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85738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6" name="Picture 10" descr="POTESTA logo 2014.jpg">
            <a:extLst>
              <a:ext uri="{FF2B5EF4-FFF2-40B4-BE49-F238E27FC236}">
                <a16:creationId xmlns:a16="http://schemas.microsoft.com/office/drawing/2014/main" id="{610F3F1D-84F0-09DA-77E7-F66767699F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053138"/>
            <a:ext cx="17811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2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Segoe UI" pitchFamily="34" charset="0"/>
          <a:ea typeface="Segoe UI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Segoe UI" pitchFamily="34" charset="0"/>
          <a:ea typeface="Segoe UI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Segoe UI" pitchFamily="34" charset="0"/>
          <a:ea typeface="Segoe UI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Segoe UI" pitchFamily="34" charset="0"/>
          <a:ea typeface="Segoe UI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Segoe UI" pitchFamily="34" charset="0"/>
          <a:ea typeface="Segoe UI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Char char="•"/>
        <a:defRPr sz="2800" b="1">
          <a:solidFill>
            <a:schemeClr val="tx1"/>
          </a:solidFill>
          <a:latin typeface="Segoe UI" pitchFamily="34" charset="0"/>
          <a:ea typeface="Segoe UI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1"/>
          </a:solidFill>
          <a:latin typeface="Segoe UI" pitchFamily="34" charset="0"/>
          <a:ea typeface="Segoe UI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accent1"/>
          </a:solidFill>
          <a:latin typeface="Segoe UI" pitchFamily="34" charset="0"/>
          <a:ea typeface="Segoe UI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Segoe UI" pitchFamily="34" charset="0"/>
          <a:ea typeface="Segoe UI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1"/>
          </a:solidFill>
          <a:latin typeface="Segoe UI" pitchFamily="34" charset="0"/>
          <a:ea typeface="Segoe UI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a blue circle&#10;&#10;Description automatically generated">
            <a:extLst>
              <a:ext uri="{FF2B5EF4-FFF2-40B4-BE49-F238E27FC236}">
                <a16:creationId xmlns:a16="http://schemas.microsoft.com/office/drawing/2014/main" id="{E2B75EC3-2388-583F-2053-BCD0C9AA6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  <p:pic>
        <p:nvPicPr>
          <p:cNvPr id="7172" name="Picture 13" descr="DSC08211 (1)">
            <a:extLst>
              <a:ext uri="{FF2B5EF4-FFF2-40B4-BE49-F238E27FC236}">
                <a16:creationId xmlns:a16="http://schemas.microsoft.com/office/drawing/2014/main" id="{5A1BBFC4-CB55-5895-E06D-5E4063DE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75" y="95373825"/>
            <a:ext cx="2120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12" descr="American Chemical Society, Chemistry for Life ®">
            <a:extLst>
              <a:ext uri="{FF2B5EF4-FFF2-40B4-BE49-F238E27FC236}">
                <a16:creationId xmlns:a16="http://schemas.microsoft.com/office/drawing/2014/main" id="{7942E609-B1F3-F70A-2333-EA94BA439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174" name="AutoShape 14" descr="American Chemical Society, Chemistry for Life ®">
            <a:extLst>
              <a:ext uri="{FF2B5EF4-FFF2-40B4-BE49-F238E27FC236}">
                <a16:creationId xmlns:a16="http://schemas.microsoft.com/office/drawing/2014/main" id="{217005D4-20F7-FAFD-E869-1E59892D40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175" name="AutoShape 16" descr="American Chemical Society, Chemistry for Life ®">
            <a:extLst>
              <a:ext uri="{FF2B5EF4-FFF2-40B4-BE49-F238E27FC236}">
                <a16:creationId xmlns:a16="http://schemas.microsoft.com/office/drawing/2014/main" id="{1B86FFEA-DCB2-AD57-CBA9-51145CDA20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C5A1463-A5D0-C6F7-E49D-7245CCAE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517" y="6424038"/>
            <a:ext cx="1609769" cy="276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March 8, 2024</a:t>
            </a:r>
          </a:p>
        </p:txBody>
      </p:sp>
      <p:sp>
        <p:nvSpPr>
          <p:cNvPr id="10" name="Subtitle 8">
            <a:extLst>
              <a:ext uri="{FF2B5EF4-FFF2-40B4-BE49-F238E27FC236}">
                <a16:creationId xmlns:a16="http://schemas.microsoft.com/office/drawing/2014/main" id="{494F8786-318F-E739-D62E-4A09619C1054}"/>
              </a:ext>
            </a:extLst>
          </p:cNvPr>
          <p:cNvSpPr txBox="1">
            <a:spLocks/>
          </p:cNvSpPr>
          <p:nvPr/>
        </p:nvSpPr>
        <p:spPr bwMode="auto">
          <a:xfrm>
            <a:off x="210312" y="2104286"/>
            <a:ext cx="4338637" cy="126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1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1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300" i="1" kern="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LANDFILL DEVELOPMENT FEASIBILITY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300" i="1" kern="0" spc="300" dirty="0">
                <a:solidFill>
                  <a:schemeClr val="accent1"/>
                </a:solidFill>
                <a:latin typeface="Century Gothic" panose="020B0502020202020204" pitchFamily="34" charset="0"/>
              </a:rPr>
              <a:t>(MOSS III LANDFILL)</a:t>
            </a:r>
          </a:p>
        </p:txBody>
      </p:sp>
      <p:pic>
        <p:nvPicPr>
          <p:cNvPr id="12" name="Picture 21" descr="POTESTA logo 2014.jpg">
            <a:extLst>
              <a:ext uri="{FF2B5EF4-FFF2-40B4-BE49-F238E27FC236}">
                <a16:creationId xmlns:a16="http://schemas.microsoft.com/office/drawing/2014/main" id="{6E5C01A4-9E3D-518C-2AB0-3A0D4F022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2" y="3579446"/>
            <a:ext cx="3620737" cy="12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4">
            <a:extLst>
              <a:ext uri="{FF2B5EF4-FFF2-40B4-BE49-F238E27FC236}">
                <a16:creationId xmlns:a16="http://schemas.microsoft.com/office/drawing/2014/main" id="{23209FCF-8A8E-B2AD-BD3E-DA3DC4D6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2" y="5281791"/>
            <a:ext cx="434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tabLst>
                <a:tab pos="457200" algn="l"/>
                <a:tab pos="1030288" algn="l"/>
                <a:tab pos="3429000" algn="l"/>
                <a:tab pos="4005263" algn="l"/>
              </a:tabLst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  <a:tab pos="1030288" algn="l"/>
                <a:tab pos="3429000" algn="l"/>
                <a:tab pos="4005263" algn="l"/>
              </a:tabLst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ClrTx/>
              <a:buNone/>
            </a:pPr>
            <a:r>
              <a:rPr lang="en-US" sz="1800" spc="340" dirty="0">
                <a:solidFill>
                  <a:srgbClr val="002F5F"/>
                </a:solidFill>
                <a:latin typeface="Century Gothic" panose="020B0502020202020204" pitchFamily="34" charset="0"/>
                <a:cs typeface="+mn-cs"/>
              </a:rPr>
              <a:t>PRESENTER:</a:t>
            </a:r>
            <a:endParaRPr kumimoji="0" lang="en-US" sz="1800" i="0" u="none" strike="noStrike" kern="1200" cap="none" spc="34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F7511380-52B6-03D2-D78E-0B9996ABF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2" y="5645329"/>
            <a:ext cx="4343400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tabLst>
                <a:tab pos="457200" algn="l"/>
                <a:tab pos="1030288" algn="l"/>
                <a:tab pos="3429000" algn="l"/>
                <a:tab pos="4005263" algn="l"/>
              </a:tabLst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  <a:tab pos="1030288" algn="l"/>
                <a:tab pos="3429000" algn="l"/>
                <a:tab pos="4005263" algn="l"/>
              </a:tabLst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7200" algn="l"/>
                <a:tab pos="1030288" algn="l"/>
                <a:tab pos="3429000" algn="l"/>
                <a:tab pos="4005263" algn="l"/>
              </a:tabLst>
              <a:defRPr/>
            </a:pPr>
            <a:r>
              <a:rPr kumimoji="1" lang="en-US" altLang="en-US" sz="1400" b="0" dirty="0">
                <a:solidFill>
                  <a:schemeClr val="accent1"/>
                </a:solidFill>
                <a:latin typeface="+mj-lt"/>
              </a:rPr>
              <a:t>David K. Paylor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7200" algn="l"/>
                <a:tab pos="1030288" algn="l"/>
                <a:tab pos="3429000" algn="l"/>
                <a:tab pos="4005263" algn="l"/>
              </a:tabLst>
              <a:defRPr/>
            </a:pPr>
            <a:r>
              <a:rPr kumimoji="1" lang="en-US" altLang="en-US" sz="1400" b="0" dirty="0">
                <a:solidFill>
                  <a:schemeClr val="accent1"/>
                </a:solidFill>
                <a:latin typeface="+mj-lt"/>
              </a:rPr>
              <a:t>Vice President of Environmental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8A31B-15E6-9185-FF47-6BD9AABE0D7B}"/>
              </a:ext>
            </a:extLst>
          </p:cNvPr>
          <p:cNvSpPr/>
          <p:nvPr/>
        </p:nvSpPr>
        <p:spPr>
          <a:xfrm>
            <a:off x="492235" y="1896371"/>
            <a:ext cx="36576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276A50A6-0C44-BFC8-96C9-ED3281B8A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2" y="4798927"/>
            <a:ext cx="4343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tabLst>
                <a:tab pos="457200" algn="l"/>
                <a:tab pos="1030288" algn="l"/>
                <a:tab pos="3429000" algn="l"/>
                <a:tab pos="4005263" algn="l"/>
              </a:tabLst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  <a:tab pos="1030288" algn="l"/>
                <a:tab pos="3429000" algn="l"/>
                <a:tab pos="4005263" algn="l"/>
              </a:tabLst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ClrTx/>
              <a:buNone/>
              <a:defRPr/>
            </a:pPr>
            <a:r>
              <a:rPr kumimoji="1" lang="en-US" altLang="en-US" sz="1400" b="0" dirty="0">
                <a:solidFill>
                  <a:srgbClr val="002664"/>
                </a:solidFill>
                <a:latin typeface="Century Gothic" panose="020B0502020202020204" pitchFamily="34" charset="0"/>
              </a:rPr>
              <a:t>Charleston • Morgantown • Winchester, VA 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E531E545-ADCE-CA6E-8AAB-6EE6CFA3F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72" y="6433923"/>
            <a:ext cx="2481943" cy="276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Project #:  0103-22-0164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7F422E-6FD9-91E3-4105-E5A4AF14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4" y="382358"/>
            <a:ext cx="1243012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A9D59633-1E2B-22DB-E815-339F41C0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6471"/>
            <a:ext cx="2542089" cy="11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tabLst>
                <a:tab pos="457200" algn="l"/>
                <a:tab pos="1030288" algn="l"/>
                <a:tab pos="3429000" algn="l"/>
                <a:tab pos="4005263" algn="l"/>
              </a:tabLst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  <a:tab pos="1030288" algn="l"/>
                <a:tab pos="3429000" algn="l"/>
                <a:tab pos="4005263" algn="l"/>
              </a:tabLst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1030288" algn="l"/>
                <a:tab pos="3429000" algn="l"/>
                <a:tab pos="4005263" algn="l"/>
              </a:tabLst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7200" algn="l"/>
                <a:tab pos="1030288" algn="l"/>
                <a:tab pos="3429000" algn="l"/>
                <a:tab pos="4005263" algn="l"/>
              </a:tabLst>
              <a:defRPr/>
            </a:pPr>
            <a:r>
              <a:rPr kumimoji="1" lang="en-US" altLang="en-US" sz="2000" dirty="0">
                <a:solidFill>
                  <a:schemeClr val="accent1"/>
                </a:solidFill>
                <a:latin typeface="+mj-lt"/>
              </a:rPr>
              <a:t>RUSSELL COUNTY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7200" algn="l"/>
                <a:tab pos="1030288" algn="l"/>
                <a:tab pos="3429000" algn="l"/>
                <a:tab pos="4005263" algn="l"/>
              </a:tabLst>
              <a:defRPr/>
            </a:pPr>
            <a:r>
              <a:rPr kumimoji="1" lang="en-US" altLang="en-US" sz="1400" b="0" dirty="0">
                <a:solidFill>
                  <a:schemeClr val="accent1"/>
                </a:solidFill>
                <a:latin typeface="+mj-lt"/>
              </a:rPr>
              <a:t>137 Highland Drive, Suite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7200" algn="l"/>
                <a:tab pos="1030288" algn="l"/>
                <a:tab pos="3429000" algn="l"/>
                <a:tab pos="4005263" algn="l"/>
              </a:tabLst>
              <a:defRPr/>
            </a:pPr>
            <a:r>
              <a:rPr kumimoji="1" lang="en-US" altLang="en-US" sz="1400" b="0" dirty="0">
                <a:solidFill>
                  <a:schemeClr val="accent1"/>
                </a:solidFill>
                <a:latin typeface="+mj-lt"/>
              </a:rPr>
              <a:t>PO Box 1208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7200" algn="l"/>
                <a:tab pos="1030288" algn="l"/>
                <a:tab pos="3429000" algn="l"/>
                <a:tab pos="4005263" algn="l"/>
              </a:tabLst>
              <a:defRPr/>
            </a:pPr>
            <a:r>
              <a:rPr kumimoji="1" lang="en-US" altLang="en-US" sz="1400" b="0" dirty="0">
                <a:solidFill>
                  <a:schemeClr val="accent1"/>
                </a:solidFill>
                <a:latin typeface="+mj-lt"/>
              </a:rPr>
              <a:t>Lebanon, Virginia 24266</a:t>
            </a:r>
          </a:p>
        </p:txBody>
      </p:sp>
    </p:spTree>
    <p:extLst>
      <p:ext uri="{BB962C8B-B14F-4D97-AF65-F5344CB8AC3E}">
        <p14:creationId xmlns:p14="http://schemas.microsoft.com/office/powerpoint/2010/main" val="85417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alytics, Report Icon. Graphic by hr-gold · Creative Fabrica">
            <a:extLst>
              <a:ext uri="{FF2B5EF4-FFF2-40B4-BE49-F238E27FC236}">
                <a16:creationId xmlns:a16="http://schemas.microsoft.com/office/drawing/2014/main" id="{C355B3A2-CBE2-06F7-93CC-D5078F928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t="11545" r="23012" b="10671"/>
          <a:stretch/>
        </p:blipFill>
        <p:spPr bwMode="auto">
          <a:xfrm>
            <a:off x="2036501" y="1600528"/>
            <a:ext cx="5070998" cy="46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CBD4BED2-54D9-AF63-B538-1C020FB10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EA8555-F963-01DA-78D1-D298B535BD0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RUSSELL COUNTY ENGAGED POTESTA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23EF8669-75B1-7EB2-D2DE-D3964D7CE92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54915A9-0870-4998-96D4-0EA7F85A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1288"/>
            <a:ext cx="8229600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Identify Health/Safety Issues (regarding citizens)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Evaluate the Feasibility of the Site as a Landfill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Address Unique Site Features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Address Environmental Concerns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12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3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Meet/Exceed State Regulations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002664"/>
              </a:buClr>
              <a:defRPr/>
            </a:pPr>
            <a:endParaRPr lang="en-US" sz="1700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498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8DFD2-18B2-64D3-CBD5-1705FD3FD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553E899A-6793-3AC9-CCC9-508F10541E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BC669C1-78BF-4BF9-1263-DE818A894AA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SITE EVALUATION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384837C1-CCE2-2689-A495-C11AA930A00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FE23EC8-CE5B-0B97-F062-788F94B0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1288"/>
            <a:ext cx="8229600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r>
              <a:rPr lang="en-US" sz="2600" b="1" u="sng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REVIEWED FATAL FLAW SCREENING REPORT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Further Evaluation Proposed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Stability of slopes/types of materials/dams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Verification of limits of underground mining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Geologic faults/seismic activity </a:t>
            </a:r>
          </a:p>
          <a:p>
            <a:pPr marL="0" lvl="1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endParaRPr lang="en-US" sz="1200" b="1" u="sng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0" lvl="1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r>
              <a:rPr lang="en-US" sz="2600" b="1" u="sng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SITE VISIT</a:t>
            </a:r>
          </a:p>
          <a:p>
            <a:pPr marL="285750" lvl="1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Bowl-shaped depression</a:t>
            </a:r>
          </a:p>
          <a:p>
            <a:pPr marL="285750" lvl="1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Existing coal refuse</a:t>
            </a:r>
          </a:p>
          <a:p>
            <a:pPr marL="285750" lvl="1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Adjacent dams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endParaRPr lang="en-US" sz="1200" b="1" u="sng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0" lvl="1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endParaRPr lang="en-US" sz="1800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132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2C61E-A6B1-CFA4-BA34-7E2F0A839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7E5E92D7-ABBF-F346-9CF8-8ADB9FC7D0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93C1D51-8DA4-AB18-2F8E-FDF59B430EB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SITE EVALUATION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DCB63CB-A42F-1E03-5CEF-2F56BA3B42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12F37A7-797E-3E46-F79E-560F7F8C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1288"/>
            <a:ext cx="8229600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r>
              <a:rPr lang="en-US" sz="2600" b="1" u="sng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LETTER REPORT WITH RECOMMENDATIONS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No issues identified that make the site “</a:t>
            </a:r>
            <a:r>
              <a:rPr lang="en-US" sz="2400" dirty="0" err="1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unpermittable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”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Detailed evaluation/proper technical design are critical to addressing issues identified for further assessment</a:t>
            </a:r>
          </a:p>
          <a:p>
            <a:pPr marL="0" lvl="1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endParaRPr lang="en-US" sz="1200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marL="0" lvl="1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defRPr/>
            </a:pPr>
            <a:r>
              <a:rPr lang="en-US" sz="2600" b="1" u="sng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RECOMMENDATIONS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Landfill liaison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Leachate collection/detection layers</a:t>
            </a:r>
          </a:p>
          <a:p>
            <a:pPr marL="742950" lvl="2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Gravity flow to outside landfill</a:t>
            </a:r>
          </a:p>
          <a:p>
            <a:pPr marL="285750" lvl="2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Adequate leachate treatment plan</a:t>
            </a:r>
          </a:p>
          <a:p>
            <a:pPr marL="285750" lvl="2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Remove ponded water</a:t>
            </a:r>
          </a:p>
          <a:p>
            <a:pPr marL="0" lvl="1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endParaRPr lang="en-US" sz="1800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102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1DF92-94DC-0927-4AAF-545D5573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213FBEF1-E252-0515-6299-2A9AB814C4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25C6E6D-2A7F-E686-3B14-6EA0D4F6027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SITE EVALUATION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F3B25BC5-7C9E-0C9D-A518-7C29474E58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0015145-7E2B-DD5C-7B4B-D9E88F2EC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1288"/>
            <a:ext cx="8229600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defRPr/>
            </a:pPr>
            <a:r>
              <a:rPr lang="en-US" sz="2600" b="1" u="sng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RECOMMENDATIONS</a:t>
            </a:r>
          </a:p>
          <a:p>
            <a:pPr marL="285750" lvl="2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Remove unsuitable material 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Coal fine/soft soils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Acceptable firm foundation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Evaluate the suitability of coarse coal refuse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Detailed Stability Analyses</a:t>
            </a:r>
          </a:p>
          <a:p>
            <a:pPr marL="7429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Natural soils</a:t>
            </a:r>
          </a:p>
          <a:p>
            <a:pPr marL="7429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Coarse coal refuse</a:t>
            </a:r>
          </a:p>
          <a:p>
            <a:pPr marL="7429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Existing coal refuse dam embankments</a:t>
            </a:r>
          </a:p>
          <a:p>
            <a:pPr marL="7429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Proposed liner system</a:t>
            </a:r>
          </a:p>
          <a:p>
            <a:pPr marL="7429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Landfill waste</a:t>
            </a:r>
          </a:p>
          <a:p>
            <a:pPr marL="0" lvl="1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defRPr/>
            </a:pPr>
            <a:endParaRPr lang="en-US" sz="1800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929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78E5D-B3A7-4A31-FBBE-8B87F8A1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6CFB02F0-983F-BBAF-7362-BEF0DB0B8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6E024C4-EFD9-480B-281C-C34D61B592D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SITE EVALUATION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B716BF98-28C8-79F9-430B-5EAD4054A4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0E16E56-C0DD-F5B0-F09C-FE495683B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161288"/>
            <a:ext cx="4766440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defRPr/>
            </a:pPr>
            <a:r>
              <a:rPr lang="en-US" sz="2600" b="1" u="sng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RECOMMENDATIONS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Mine Safety &amp; Health Administration (MSHA)</a:t>
            </a:r>
          </a:p>
          <a:p>
            <a:pPr marL="742950" lvl="2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Approval for fills impacting Dams 1 and 2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egoe UI" pitchFamily="34" charset="0"/>
              <a:cs typeface="Segoe UI" pitchFamily="34" charset="0"/>
            </a:endParaRPr>
          </a:p>
          <a:p>
            <a:pPr marL="285750" lvl="2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Evaluation of Underground Mining</a:t>
            </a:r>
          </a:p>
          <a:p>
            <a:pPr marL="742950" lvl="3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Horizontal/vertical location</a:t>
            </a:r>
          </a:p>
          <a:p>
            <a:pPr marL="742950" lvl="3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Height of mine void</a:t>
            </a:r>
          </a:p>
          <a:p>
            <a:pPr marL="742950" lvl="3" indent="-285750" eaLnBrk="1" hangingPunct="1">
              <a:spcBef>
                <a:spcPts val="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Angle of draw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89EA7A7-A956-5C43-946A-B1BE14236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4"/>
          <a:stretch/>
        </p:blipFill>
        <p:spPr bwMode="auto">
          <a:xfrm>
            <a:off x="5533695" y="1326782"/>
            <a:ext cx="3153104" cy="42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540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3D90E-7685-C58E-269B-F683FB914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C6F87937-AF2E-9106-9E36-B511114271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97DE9EE-8BC8-6685-8B85-7FC781EFA37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ADDITIONAL REQUIREMENTS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5FF37034-385F-BF6F-21E6-049F8CF715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99C6472-A9FC-E1DE-D564-28FDD7D5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1288"/>
            <a:ext cx="8234855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Design/implement mine stabilization program</a:t>
            </a:r>
          </a:p>
          <a:p>
            <a:pPr marL="742950" lvl="2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e.g., full roof contact grouting</a:t>
            </a:r>
          </a:p>
          <a:p>
            <a:pPr marL="285750" lvl="2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Slope stability for all components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Prepared subgrade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Coal refuse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Landfill liner system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Slopes/embankments of coal refuse fills/impoundments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Natural ground slopes (under/adjacent to landfill)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Temporary/final slopes of landfill (waste placement, cover material)</a:t>
            </a:r>
          </a:p>
          <a:p>
            <a:pPr marL="742950" marR="0" lvl="3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egoe UI" pitchFamily="34" charset="0"/>
                <a:cs typeface="Segoe UI" pitchFamily="34" charset="0"/>
              </a:rPr>
              <a:t>Material strength parameters based on sampling/laboratory analyses</a:t>
            </a:r>
          </a:p>
          <a:p>
            <a:pPr marL="742950" lvl="3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Ø"/>
              <a:defRPr/>
            </a:pPr>
            <a:endParaRPr lang="en-US" sz="2200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294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B626C-B0D9-59FD-8B40-8557184C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B6512E45-D60F-59AD-8971-B2A4816568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8340CE6-5DDF-F5F3-EEA8-9FAC590C59F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ADDITIONAL REQUIREMENTS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ED71F44-85F8-15BC-EE46-30CC80E0D87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B1DDC05-E82A-BB6A-B17E-AAC58F063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1288"/>
            <a:ext cx="8234855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4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Develop dewatering plan</a:t>
            </a:r>
          </a:p>
          <a:p>
            <a:pPr marL="285750" lvl="4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Evaluate bearing capacity, settlement/consolidation of subgrade, etc.</a:t>
            </a:r>
          </a:p>
          <a:p>
            <a:pPr marL="285750" lvl="4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Leachate storage</a:t>
            </a:r>
          </a:p>
          <a:p>
            <a:pPr marL="285750" lvl="4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Liner material able to elongate due to stress/strain from mine subsidence</a:t>
            </a:r>
          </a:p>
          <a:p>
            <a:pPr marL="285750" lvl="4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Meet/exceed Virginia Department of Environmental Quality Regulations</a:t>
            </a:r>
          </a:p>
          <a:p>
            <a:pPr marL="285750" lvl="4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chemeClr val="accent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34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8DAF3-7A74-8845-2B72-9F0DC64E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11" descr="http://upload.wikimedia.org/wikipedia/commons/b/b1/ASTM_logo.svg">
            <a:extLst>
              <a:ext uri="{FF2B5EF4-FFF2-40B4-BE49-F238E27FC236}">
                <a16:creationId xmlns:a16="http://schemas.microsoft.com/office/drawing/2014/main" id="{6734A7E1-F681-13DB-1D52-0095F3F2F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 typeface="Symbol" panose="05050102010706020507" pitchFamily="18" charset="2"/>
              <a:buChar char="-"/>
            </a:pPr>
            <a:endParaRPr lang="en-US" altLang="en-US" sz="1400" b="0" dirty="0">
              <a:solidFill>
                <a:srgbClr val="002F5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6B94FE8-29AC-33FF-0089-BBDBBD3C3DC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850"/>
            <a:ext cx="9144000" cy="7762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Segoe UI" pitchFamily="34" charset="0"/>
                <a:ea typeface="Segoe UI"/>
                <a:cs typeface="Segoe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000" kern="0" dirty="0">
                <a:latin typeface="Century Gothic" panose="020B0502020202020204" pitchFamily="34" charset="0"/>
                <a:ea typeface="+mn-ea"/>
              </a:rPr>
              <a:t>SUMMARY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A5E6D647-A88E-5D70-6362-1E4AEDB2E6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7010400" y="6381750"/>
            <a:ext cx="1978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366"/>
              </a:buClr>
              <a:buChar char="•"/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1E90F1E-ABC9-4752-9E87-25661AA2EA4D}" type="slidenum">
              <a:rPr lang="en-US" altLang="en-US" sz="1400" b="0">
                <a:solidFill>
                  <a:srgbClr val="002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b="0" dirty="0">
              <a:solidFill>
                <a:srgbClr val="002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FEA258-E5CD-D097-08A9-96D454E7E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61288"/>
            <a:ext cx="8234855" cy="42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Meet/exceed Virginia Department of Environmental Quality Regulations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No fatal flaws identified to date</a:t>
            </a:r>
          </a:p>
          <a:p>
            <a:pPr marL="285750" lvl="1" indent="-285750" eaLnBrk="1" hangingPunct="1">
              <a:spcBef>
                <a:spcPts val="200"/>
              </a:spcBef>
              <a:spcAft>
                <a:spcPts val="400"/>
              </a:spcAft>
              <a:buClr>
                <a:srgbClr val="00266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1"/>
                </a:solidFill>
                <a:latin typeface="+mj-lt"/>
                <a:ea typeface="Segoe UI" pitchFamily="34" charset="0"/>
                <a:cs typeface="Segoe UI" pitchFamily="34" charset="0"/>
              </a:rPr>
              <a:t>Detailed evaluation/proper technical design are critical to addressing issues identified for further assessment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4ECAA50-2347-EA48-ED91-DD4271F03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5" b="13384"/>
          <a:stretch/>
        </p:blipFill>
        <p:spPr bwMode="auto">
          <a:xfrm>
            <a:off x="1219200" y="3550715"/>
            <a:ext cx="6705601" cy="23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796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GFtemplate1_PPT">
  <a:themeElements>
    <a:clrScheme name="GFbrand">
      <a:dk1>
        <a:srgbClr val="002060"/>
      </a:dk1>
      <a:lt1>
        <a:srgbClr val="FFFFFF"/>
      </a:lt1>
      <a:dk2>
        <a:srgbClr val="C00000"/>
      </a:dk2>
      <a:lt2>
        <a:srgbClr val="AEC5E7"/>
      </a:lt2>
      <a:accent1>
        <a:srgbClr val="000000"/>
      </a:accent1>
      <a:accent2>
        <a:srgbClr val="2A459A"/>
      </a:accent2>
      <a:accent3>
        <a:srgbClr val="FF0000"/>
      </a:accent3>
      <a:accent4>
        <a:srgbClr val="641E34"/>
      </a:accent4>
      <a:accent5>
        <a:srgbClr val="50C1DC"/>
      </a:accent5>
      <a:accent6>
        <a:srgbClr val="6DAA2D"/>
      </a:accent6>
      <a:hlink>
        <a:srgbClr val="C00000"/>
      </a:hlink>
      <a:folHlink>
        <a:srgbClr val="92D05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19333</TotalTime>
  <Words>394</Words>
  <Application>Microsoft Office PowerPoint</Application>
  <PresentationFormat>On-screen Show (4:3)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Segoe UI</vt:lpstr>
      <vt:lpstr>Symbol</vt:lpstr>
      <vt:lpstr>Times New Roman</vt:lpstr>
      <vt:lpstr>Wingdings</vt:lpstr>
      <vt:lpstr>1_GFtemplate1_PPT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&amp; Veatch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Kristi Tingler</dc:creator>
  <cp:lastModifiedBy>Lonzo Lester</cp:lastModifiedBy>
  <cp:revision>1045</cp:revision>
  <cp:lastPrinted>2024-02-20T17:44:02Z</cp:lastPrinted>
  <dcterms:created xsi:type="dcterms:W3CDTF">2005-11-11T19:46:21Z</dcterms:created>
  <dcterms:modified xsi:type="dcterms:W3CDTF">2024-03-04T02:24:26Z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CreateDate">
    <vt:lpwstr/>
  </property>
  <property fmtid="{D5CDD505-2E9C-101B-9397-08002B2CF9AE}" pid="3" name="Description">
    <vt:lpwstr/>
  </property>
</Properties>
</file>