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10058400" cy="7772400"/>
  <p:notesSz cx="10058400" cy="7772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*Starting</a:t>
            </a:r>
            <a:r>
              <a:rPr dirty="0" spc="-5"/>
              <a:t> </a:t>
            </a:r>
            <a:r>
              <a:rPr dirty="0"/>
              <a:t>at</a:t>
            </a:r>
            <a:r>
              <a:rPr dirty="0" spc="-5"/>
              <a:t> </a:t>
            </a:r>
            <a:r>
              <a:rPr dirty="0"/>
              <a:t>the</a:t>
            </a:r>
            <a:r>
              <a:rPr dirty="0" spc="-15"/>
              <a:t> </a:t>
            </a:r>
            <a:r>
              <a:rPr dirty="0"/>
              <a:t>end</a:t>
            </a:r>
            <a:r>
              <a:rPr dirty="0" spc="10"/>
              <a:t> </a:t>
            </a:r>
            <a:r>
              <a:rPr dirty="0"/>
              <a:t>of</a:t>
            </a:r>
            <a:r>
              <a:rPr dirty="0" spc="-15"/>
              <a:t> </a:t>
            </a:r>
            <a:r>
              <a:rPr dirty="0"/>
              <a:t>2052</a:t>
            </a:r>
            <a:r>
              <a:rPr dirty="0" spc="10"/>
              <a:t> </a:t>
            </a:r>
            <a:r>
              <a:rPr dirty="0"/>
              <a:t>the</a:t>
            </a:r>
            <a:r>
              <a:rPr dirty="0" spc="-10"/>
              <a:t> </a:t>
            </a:r>
            <a:r>
              <a:rPr dirty="0"/>
              <a:t>Increase</a:t>
            </a:r>
            <a:r>
              <a:rPr dirty="0" spc="-20"/>
              <a:t> </a:t>
            </a:r>
            <a:r>
              <a:rPr dirty="0"/>
              <a:t>will</a:t>
            </a:r>
            <a:r>
              <a:rPr dirty="0" spc="-5"/>
              <a:t> </a:t>
            </a:r>
            <a:r>
              <a:rPr dirty="0"/>
              <a:t>use</a:t>
            </a:r>
            <a:r>
              <a:rPr dirty="0" spc="-20"/>
              <a:t> </a:t>
            </a:r>
            <a:r>
              <a:rPr dirty="0"/>
              <a:t>CPI,</a:t>
            </a:r>
            <a:r>
              <a:rPr dirty="0" spc="10"/>
              <a:t> </a:t>
            </a:r>
            <a:r>
              <a:rPr dirty="0"/>
              <a:t>not</a:t>
            </a:r>
            <a:r>
              <a:rPr dirty="0" spc="5"/>
              <a:t> </a:t>
            </a:r>
            <a:r>
              <a:rPr dirty="0"/>
              <a:t>to</a:t>
            </a:r>
            <a:r>
              <a:rPr dirty="0" spc="-5"/>
              <a:t> </a:t>
            </a:r>
            <a:r>
              <a:rPr dirty="0"/>
              <a:t>exceed</a:t>
            </a:r>
            <a:r>
              <a:rPr dirty="0" spc="-5"/>
              <a:t> </a:t>
            </a:r>
            <a:r>
              <a:rPr dirty="0" spc="-25"/>
              <a:t>3%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*Starting</a:t>
            </a:r>
            <a:r>
              <a:rPr dirty="0" spc="-5"/>
              <a:t> </a:t>
            </a:r>
            <a:r>
              <a:rPr dirty="0"/>
              <a:t>at</a:t>
            </a:r>
            <a:r>
              <a:rPr dirty="0" spc="-5"/>
              <a:t> </a:t>
            </a:r>
            <a:r>
              <a:rPr dirty="0"/>
              <a:t>the</a:t>
            </a:r>
            <a:r>
              <a:rPr dirty="0" spc="-15"/>
              <a:t> </a:t>
            </a:r>
            <a:r>
              <a:rPr dirty="0"/>
              <a:t>end</a:t>
            </a:r>
            <a:r>
              <a:rPr dirty="0" spc="10"/>
              <a:t> </a:t>
            </a:r>
            <a:r>
              <a:rPr dirty="0"/>
              <a:t>of</a:t>
            </a:r>
            <a:r>
              <a:rPr dirty="0" spc="-15"/>
              <a:t> </a:t>
            </a:r>
            <a:r>
              <a:rPr dirty="0"/>
              <a:t>2052</a:t>
            </a:r>
            <a:r>
              <a:rPr dirty="0" spc="10"/>
              <a:t> </a:t>
            </a:r>
            <a:r>
              <a:rPr dirty="0"/>
              <a:t>the</a:t>
            </a:r>
            <a:r>
              <a:rPr dirty="0" spc="-10"/>
              <a:t> </a:t>
            </a:r>
            <a:r>
              <a:rPr dirty="0"/>
              <a:t>Increase</a:t>
            </a:r>
            <a:r>
              <a:rPr dirty="0" spc="-20"/>
              <a:t> </a:t>
            </a:r>
            <a:r>
              <a:rPr dirty="0"/>
              <a:t>will</a:t>
            </a:r>
            <a:r>
              <a:rPr dirty="0" spc="-5"/>
              <a:t> </a:t>
            </a:r>
            <a:r>
              <a:rPr dirty="0"/>
              <a:t>use</a:t>
            </a:r>
            <a:r>
              <a:rPr dirty="0" spc="-20"/>
              <a:t> </a:t>
            </a:r>
            <a:r>
              <a:rPr dirty="0"/>
              <a:t>CPI,</a:t>
            </a:r>
            <a:r>
              <a:rPr dirty="0" spc="10"/>
              <a:t> </a:t>
            </a:r>
            <a:r>
              <a:rPr dirty="0"/>
              <a:t>not</a:t>
            </a:r>
            <a:r>
              <a:rPr dirty="0" spc="5"/>
              <a:t> </a:t>
            </a:r>
            <a:r>
              <a:rPr dirty="0"/>
              <a:t>to</a:t>
            </a:r>
            <a:r>
              <a:rPr dirty="0" spc="-5"/>
              <a:t> </a:t>
            </a:r>
            <a:r>
              <a:rPr dirty="0"/>
              <a:t>exceed</a:t>
            </a:r>
            <a:r>
              <a:rPr dirty="0" spc="-5"/>
              <a:t> </a:t>
            </a:r>
            <a:r>
              <a:rPr dirty="0" spc="-25"/>
              <a:t>3%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*Starting</a:t>
            </a:r>
            <a:r>
              <a:rPr dirty="0" spc="-5"/>
              <a:t> </a:t>
            </a:r>
            <a:r>
              <a:rPr dirty="0"/>
              <a:t>at</a:t>
            </a:r>
            <a:r>
              <a:rPr dirty="0" spc="-5"/>
              <a:t> </a:t>
            </a:r>
            <a:r>
              <a:rPr dirty="0"/>
              <a:t>the</a:t>
            </a:r>
            <a:r>
              <a:rPr dirty="0" spc="-15"/>
              <a:t> </a:t>
            </a:r>
            <a:r>
              <a:rPr dirty="0"/>
              <a:t>end</a:t>
            </a:r>
            <a:r>
              <a:rPr dirty="0" spc="10"/>
              <a:t> </a:t>
            </a:r>
            <a:r>
              <a:rPr dirty="0"/>
              <a:t>of</a:t>
            </a:r>
            <a:r>
              <a:rPr dirty="0" spc="-15"/>
              <a:t> </a:t>
            </a:r>
            <a:r>
              <a:rPr dirty="0"/>
              <a:t>2052</a:t>
            </a:r>
            <a:r>
              <a:rPr dirty="0" spc="10"/>
              <a:t> </a:t>
            </a:r>
            <a:r>
              <a:rPr dirty="0"/>
              <a:t>the</a:t>
            </a:r>
            <a:r>
              <a:rPr dirty="0" spc="-10"/>
              <a:t> </a:t>
            </a:r>
            <a:r>
              <a:rPr dirty="0"/>
              <a:t>Increase</a:t>
            </a:r>
            <a:r>
              <a:rPr dirty="0" spc="-20"/>
              <a:t> </a:t>
            </a:r>
            <a:r>
              <a:rPr dirty="0"/>
              <a:t>will</a:t>
            </a:r>
            <a:r>
              <a:rPr dirty="0" spc="-5"/>
              <a:t> </a:t>
            </a:r>
            <a:r>
              <a:rPr dirty="0"/>
              <a:t>use</a:t>
            </a:r>
            <a:r>
              <a:rPr dirty="0" spc="-20"/>
              <a:t> </a:t>
            </a:r>
            <a:r>
              <a:rPr dirty="0"/>
              <a:t>CPI,</a:t>
            </a:r>
            <a:r>
              <a:rPr dirty="0" spc="10"/>
              <a:t> </a:t>
            </a:r>
            <a:r>
              <a:rPr dirty="0"/>
              <a:t>not</a:t>
            </a:r>
            <a:r>
              <a:rPr dirty="0" spc="5"/>
              <a:t> </a:t>
            </a:r>
            <a:r>
              <a:rPr dirty="0"/>
              <a:t>to</a:t>
            </a:r>
            <a:r>
              <a:rPr dirty="0" spc="-5"/>
              <a:t> </a:t>
            </a:r>
            <a:r>
              <a:rPr dirty="0"/>
              <a:t>exceed</a:t>
            </a:r>
            <a:r>
              <a:rPr dirty="0" spc="-5"/>
              <a:t> </a:t>
            </a:r>
            <a:r>
              <a:rPr dirty="0" spc="-25"/>
              <a:t>3%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*Starting</a:t>
            </a:r>
            <a:r>
              <a:rPr dirty="0" spc="-5"/>
              <a:t> </a:t>
            </a:r>
            <a:r>
              <a:rPr dirty="0"/>
              <a:t>at</a:t>
            </a:r>
            <a:r>
              <a:rPr dirty="0" spc="-5"/>
              <a:t> </a:t>
            </a:r>
            <a:r>
              <a:rPr dirty="0"/>
              <a:t>the</a:t>
            </a:r>
            <a:r>
              <a:rPr dirty="0" spc="-15"/>
              <a:t> </a:t>
            </a:r>
            <a:r>
              <a:rPr dirty="0"/>
              <a:t>end</a:t>
            </a:r>
            <a:r>
              <a:rPr dirty="0" spc="10"/>
              <a:t> </a:t>
            </a:r>
            <a:r>
              <a:rPr dirty="0"/>
              <a:t>of</a:t>
            </a:r>
            <a:r>
              <a:rPr dirty="0" spc="-15"/>
              <a:t> </a:t>
            </a:r>
            <a:r>
              <a:rPr dirty="0"/>
              <a:t>2052</a:t>
            </a:r>
            <a:r>
              <a:rPr dirty="0" spc="10"/>
              <a:t> </a:t>
            </a:r>
            <a:r>
              <a:rPr dirty="0"/>
              <a:t>the</a:t>
            </a:r>
            <a:r>
              <a:rPr dirty="0" spc="-10"/>
              <a:t> </a:t>
            </a:r>
            <a:r>
              <a:rPr dirty="0"/>
              <a:t>Increase</a:t>
            </a:r>
            <a:r>
              <a:rPr dirty="0" spc="-20"/>
              <a:t> </a:t>
            </a:r>
            <a:r>
              <a:rPr dirty="0"/>
              <a:t>will</a:t>
            </a:r>
            <a:r>
              <a:rPr dirty="0" spc="-5"/>
              <a:t> </a:t>
            </a:r>
            <a:r>
              <a:rPr dirty="0"/>
              <a:t>use</a:t>
            </a:r>
            <a:r>
              <a:rPr dirty="0" spc="-20"/>
              <a:t> </a:t>
            </a:r>
            <a:r>
              <a:rPr dirty="0"/>
              <a:t>CPI,</a:t>
            </a:r>
            <a:r>
              <a:rPr dirty="0" spc="10"/>
              <a:t> </a:t>
            </a:r>
            <a:r>
              <a:rPr dirty="0"/>
              <a:t>not</a:t>
            </a:r>
            <a:r>
              <a:rPr dirty="0" spc="5"/>
              <a:t> </a:t>
            </a:r>
            <a:r>
              <a:rPr dirty="0"/>
              <a:t>to</a:t>
            </a:r>
            <a:r>
              <a:rPr dirty="0" spc="-5"/>
              <a:t> </a:t>
            </a:r>
            <a:r>
              <a:rPr dirty="0"/>
              <a:t>exceed</a:t>
            </a:r>
            <a:r>
              <a:rPr dirty="0" spc="-5"/>
              <a:t> </a:t>
            </a:r>
            <a:r>
              <a:rPr dirty="0" spc="-25"/>
              <a:t>3%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*Starting</a:t>
            </a:r>
            <a:r>
              <a:rPr dirty="0" spc="-5"/>
              <a:t> </a:t>
            </a:r>
            <a:r>
              <a:rPr dirty="0"/>
              <a:t>at</a:t>
            </a:r>
            <a:r>
              <a:rPr dirty="0" spc="-5"/>
              <a:t> </a:t>
            </a:r>
            <a:r>
              <a:rPr dirty="0"/>
              <a:t>the</a:t>
            </a:r>
            <a:r>
              <a:rPr dirty="0" spc="-15"/>
              <a:t> </a:t>
            </a:r>
            <a:r>
              <a:rPr dirty="0"/>
              <a:t>end</a:t>
            </a:r>
            <a:r>
              <a:rPr dirty="0" spc="10"/>
              <a:t> </a:t>
            </a:r>
            <a:r>
              <a:rPr dirty="0"/>
              <a:t>of</a:t>
            </a:r>
            <a:r>
              <a:rPr dirty="0" spc="-15"/>
              <a:t> </a:t>
            </a:r>
            <a:r>
              <a:rPr dirty="0"/>
              <a:t>2052</a:t>
            </a:r>
            <a:r>
              <a:rPr dirty="0" spc="10"/>
              <a:t> </a:t>
            </a:r>
            <a:r>
              <a:rPr dirty="0"/>
              <a:t>the</a:t>
            </a:r>
            <a:r>
              <a:rPr dirty="0" spc="-10"/>
              <a:t> </a:t>
            </a:r>
            <a:r>
              <a:rPr dirty="0"/>
              <a:t>Increase</a:t>
            </a:r>
            <a:r>
              <a:rPr dirty="0" spc="-20"/>
              <a:t> </a:t>
            </a:r>
            <a:r>
              <a:rPr dirty="0"/>
              <a:t>will</a:t>
            </a:r>
            <a:r>
              <a:rPr dirty="0" spc="-5"/>
              <a:t> </a:t>
            </a:r>
            <a:r>
              <a:rPr dirty="0"/>
              <a:t>use</a:t>
            </a:r>
            <a:r>
              <a:rPr dirty="0" spc="-20"/>
              <a:t> </a:t>
            </a:r>
            <a:r>
              <a:rPr dirty="0"/>
              <a:t>CPI,</a:t>
            </a:r>
            <a:r>
              <a:rPr dirty="0" spc="10"/>
              <a:t> </a:t>
            </a:r>
            <a:r>
              <a:rPr dirty="0"/>
              <a:t>not</a:t>
            </a:r>
            <a:r>
              <a:rPr dirty="0" spc="5"/>
              <a:t> </a:t>
            </a:r>
            <a:r>
              <a:rPr dirty="0"/>
              <a:t>to</a:t>
            </a:r>
            <a:r>
              <a:rPr dirty="0" spc="-5"/>
              <a:t> </a:t>
            </a:r>
            <a:r>
              <a:rPr dirty="0"/>
              <a:t>exceed</a:t>
            </a:r>
            <a:r>
              <a:rPr dirty="0" spc="-5"/>
              <a:t> </a:t>
            </a:r>
            <a:r>
              <a:rPr dirty="0" spc="-25"/>
              <a:t>3%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96007" y="229683"/>
            <a:ext cx="4866385" cy="6457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615" y="7306857"/>
            <a:ext cx="4538980" cy="178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*Starting</a:t>
            </a:r>
            <a:r>
              <a:rPr dirty="0" spc="-5"/>
              <a:t> </a:t>
            </a:r>
            <a:r>
              <a:rPr dirty="0"/>
              <a:t>at</a:t>
            </a:r>
            <a:r>
              <a:rPr dirty="0" spc="-5"/>
              <a:t> </a:t>
            </a:r>
            <a:r>
              <a:rPr dirty="0"/>
              <a:t>the</a:t>
            </a:r>
            <a:r>
              <a:rPr dirty="0" spc="-15"/>
              <a:t> </a:t>
            </a:r>
            <a:r>
              <a:rPr dirty="0"/>
              <a:t>end</a:t>
            </a:r>
            <a:r>
              <a:rPr dirty="0" spc="10"/>
              <a:t> </a:t>
            </a:r>
            <a:r>
              <a:rPr dirty="0"/>
              <a:t>of</a:t>
            </a:r>
            <a:r>
              <a:rPr dirty="0" spc="-15"/>
              <a:t> </a:t>
            </a:r>
            <a:r>
              <a:rPr dirty="0"/>
              <a:t>2052</a:t>
            </a:r>
            <a:r>
              <a:rPr dirty="0" spc="10"/>
              <a:t> </a:t>
            </a:r>
            <a:r>
              <a:rPr dirty="0"/>
              <a:t>the</a:t>
            </a:r>
            <a:r>
              <a:rPr dirty="0" spc="-10"/>
              <a:t> </a:t>
            </a:r>
            <a:r>
              <a:rPr dirty="0"/>
              <a:t>Increase</a:t>
            </a:r>
            <a:r>
              <a:rPr dirty="0" spc="-20"/>
              <a:t> </a:t>
            </a:r>
            <a:r>
              <a:rPr dirty="0"/>
              <a:t>will</a:t>
            </a:r>
            <a:r>
              <a:rPr dirty="0" spc="-5"/>
              <a:t> </a:t>
            </a:r>
            <a:r>
              <a:rPr dirty="0"/>
              <a:t>use</a:t>
            </a:r>
            <a:r>
              <a:rPr dirty="0" spc="-20"/>
              <a:t> </a:t>
            </a:r>
            <a:r>
              <a:rPr dirty="0"/>
              <a:t>CPI,</a:t>
            </a:r>
            <a:r>
              <a:rPr dirty="0" spc="10"/>
              <a:t> </a:t>
            </a:r>
            <a:r>
              <a:rPr dirty="0"/>
              <a:t>not</a:t>
            </a:r>
            <a:r>
              <a:rPr dirty="0" spc="5"/>
              <a:t> </a:t>
            </a:r>
            <a:r>
              <a:rPr dirty="0"/>
              <a:t>to</a:t>
            </a:r>
            <a:r>
              <a:rPr dirty="0" spc="-5"/>
              <a:t> </a:t>
            </a:r>
            <a:r>
              <a:rPr dirty="0"/>
              <a:t>exceed</a:t>
            </a:r>
            <a:r>
              <a:rPr dirty="0" spc="-5"/>
              <a:t> </a:t>
            </a:r>
            <a:r>
              <a:rPr dirty="0" spc="-25"/>
              <a:t>3%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4290" rIns="0" bIns="0" rtlCol="0" vert="horz">
            <a:spAutoFit/>
          </a:bodyPr>
          <a:lstStyle/>
          <a:p>
            <a:pPr algn="ctr" marL="7620">
              <a:lnSpc>
                <a:spcPct val="100000"/>
              </a:lnSpc>
              <a:spcBef>
                <a:spcPts val="270"/>
              </a:spcBef>
            </a:pPr>
            <a:r>
              <a:rPr dirty="0"/>
              <a:t>Proposed</a:t>
            </a:r>
            <a:r>
              <a:rPr dirty="0" spc="-5"/>
              <a:t> </a:t>
            </a:r>
            <a:r>
              <a:rPr dirty="0"/>
              <a:t>Russell County</a:t>
            </a:r>
            <a:r>
              <a:rPr dirty="0" spc="10"/>
              <a:t> </a:t>
            </a:r>
            <a:r>
              <a:rPr dirty="0"/>
              <a:t>Host</a:t>
            </a:r>
            <a:r>
              <a:rPr dirty="0" spc="-5"/>
              <a:t> </a:t>
            </a:r>
            <a:r>
              <a:rPr dirty="0"/>
              <a:t>Fee</a:t>
            </a:r>
            <a:r>
              <a:rPr dirty="0" spc="-15"/>
              <a:t> </a:t>
            </a:r>
            <a:r>
              <a:rPr dirty="0" spc="-10"/>
              <a:t>Agreement</a:t>
            </a:r>
          </a:p>
          <a:p>
            <a:pPr algn="ctr" marL="7620">
              <a:lnSpc>
                <a:spcPct val="100000"/>
              </a:lnSpc>
              <a:spcBef>
                <a:spcPts val="150"/>
              </a:spcBef>
            </a:pPr>
            <a:r>
              <a:rPr dirty="0" sz="1800"/>
              <a:t>Projected</a:t>
            </a:r>
            <a:r>
              <a:rPr dirty="0" sz="1800" spc="-10"/>
              <a:t> </a:t>
            </a:r>
            <a:r>
              <a:rPr dirty="0" sz="1800"/>
              <a:t>Host Fee, Tonage, and</a:t>
            </a:r>
            <a:r>
              <a:rPr dirty="0" sz="1800" spc="5"/>
              <a:t> </a:t>
            </a:r>
            <a:r>
              <a:rPr dirty="0" sz="1800" spc="-10"/>
              <a:t>Savings</a:t>
            </a:r>
            <a:endParaRPr sz="1800"/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731519" y="1056132"/>
          <a:ext cx="8845550" cy="5892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4629"/>
                <a:gridCol w="520700"/>
                <a:gridCol w="603250"/>
                <a:gridCol w="920115"/>
                <a:gridCol w="889635"/>
                <a:gridCol w="1002664"/>
                <a:gridCol w="1115695"/>
                <a:gridCol w="1094104"/>
                <a:gridCol w="991870"/>
                <a:gridCol w="1402079"/>
              </a:tblGrid>
              <a:tr h="184150">
                <a:tc gridSpan="2">
                  <a:txBody>
                    <a:bodyPr/>
                    <a:lstStyle/>
                    <a:p>
                      <a:pPr marL="241935">
                        <a:lnSpc>
                          <a:spcPts val="1310"/>
                        </a:lnSpc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Year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4130">
                        <a:lnSpc>
                          <a:spcPts val="1310"/>
                        </a:lnSpc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Increase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2725">
                        <a:lnSpc>
                          <a:spcPts val="131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Host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 b="1">
                          <a:latin typeface="Calibri"/>
                          <a:cs typeface="Calibri"/>
                        </a:rPr>
                        <a:t>Fee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31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Tons Per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Year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3335">
                        <a:lnSpc>
                          <a:spcPts val="131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Total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 b="1">
                          <a:latin typeface="Calibri"/>
                          <a:cs typeface="Calibri"/>
                        </a:rPr>
                        <a:t>Fee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0795">
                        <a:lnSpc>
                          <a:spcPts val="131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Tonnage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Rebate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0795">
                        <a:lnSpc>
                          <a:spcPts val="131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Trucking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Savings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0">
                        <a:lnSpc>
                          <a:spcPts val="131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Total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Savings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0795">
                        <a:lnSpc>
                          <a:spcPts val="131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Tipping</a:t>
                      </a:r>
                      <a:r>
                        <a:rPr dirty="0" sz="1100" spc="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Fee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+</a:t>
                      </a:r>
                      <a:r>
                        <a:rPr dirty="0" sz="1100" spc="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Savings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r" marR="17145">
                        <a:lnSpc>
                          <a:spcPts val="1310"/>
                        </a:lnSpc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065">
                        <a:lnSpc>
                          <a:spcPts val="1310"/>
                        </a:lnSpc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-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0"/>
                        </a:lnSpc>
                        <a:tabLst>
                          <a:tab pos="60325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1.00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31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250,000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0322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250,000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625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946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930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80264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750,000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r" marR="17145">
                        <a:lnSpc>
                          <a:spcPts val="1310"/>
                        </a:lnSpc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065">
                        <a:lnSpc>
                          <a:spcPts val="1310"/>
                        </a:lnSpc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-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0"/>
                        </a:lnSpc>
                        <a:tabLst>
                          <a:tab pos="60325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1.00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31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0322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625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946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930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69659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r" marR="17145">
                        <a:lnSpc>
                          <a:spcPts val="1310"/>
                        </a:lnSpc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065">
                        <a:lnSpc>
                          <a:spcPts val="1310"/>
                        </a:lnSpc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-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0"/>
                        </a:lnSpc>
                        <a:tabLst>
                          <a:tab pos="60325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1.00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31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750,000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0322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750,000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625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946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930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69659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1,250,000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r" marR="17145">
                        <a:lnSpc>
                          <a:spcPts val="1310"/>
                        </a:lnSpc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2029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105%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0"/>
                        </a:lnSpc>
                        <a:tabLst>
                          <a:tab pos="60325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1.05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ts val="131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1,250,000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29718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1,312,500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625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946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930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69659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1,812,500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r" marR="17145">
                        <a:lnSpc>
                          <a:spcPts val="1310"/>
                        </a:lnSpc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2030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105%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0"/>
                        </a:lnSpc>
                        <a:tabLst>
                          <a:tab pos="60325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1.10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ts val="131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29718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2,205,000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625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946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930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69659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2,705,000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4150">
                <a:tc gridSpan="3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1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5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Year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Total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ts val="1310"/>
                        </a:lnSpc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4,750,000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290830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5,017,500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1809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82270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280035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2,500,000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690245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7,517,500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184150">
                <a:tc gridSpan="3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1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Total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Date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ts val="1310"/>
                        </a:lnSpc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4,750,000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290830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5,017,500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1809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82270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280035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2,500,000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690245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7,517,500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r" marR="17145">
                        <a:lnSpc>
                          <a:spcPts val="1310"/>
                        </a:lnSpc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2031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105%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0"/>
                        </a:lnSpc>
                        <a:tabLst>
                          <a:tab pos="60325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1.16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ts val="131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29718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2,315,250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625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946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930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69659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2,815,250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r" marR="17145">
                        <a:lnSpc>
                          <a:spcPts val="1310"/>
                        </a:lnSpc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2032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105%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0"/>
                        </a:lnSpc>
                        <a:tabLst>
                          <a:tab pos="60325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1.22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ts val="131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29718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2,431,013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625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946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930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69659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2,931,013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r" marR="17145">
                        <a:lnSpc>
                          <a:spcPts val="1310"/>
                        </a:lnSpc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2033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105%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0"/>
                        </a:lnSpc>
                        <a:tabLst>
                          <a:tab pos="60325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1.28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ts val="131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29718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2,552,563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625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946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930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69659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3,052,563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r" marR="17145">
                        <a:lnSpc>
                          <a:spcPts val="1310"/>
                        </a:lnSpc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2034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105%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0"/>
                        </a:lnSpc>
                        <a:tabLst>
                          <a:tab pos="60325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1.34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ts val="131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29718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2,680,191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625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946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930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69659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3,180,191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r" marR="17145">
                        <a:lnSpc>
                          <a:spcPts val="1310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10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2035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105%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0"/>
                        </a:lnSpc>
                        <a:tabLst>
                          <a:tab pos="60325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1.41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ts val="131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29718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2,814,201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625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946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930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69659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3,314,201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4150">
                <a:tc gridSpan="3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1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5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Year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Total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ts val="1310"/>
                        </a:lnSpc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10,000,000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219075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12,793,218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1809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82270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280035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2,500,000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618490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15,293,218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184150">
                <a:tc gridSpan="3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1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Total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Date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ts val="1310"/>
                        </a:lnSpc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14,750,000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219075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17,810,718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03225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1,000,000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82270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4,000,000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280035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5,000,000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618490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22,810,718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r" marR="17145">
                        <a:lnSpc>
                          <a:spcPts val="1310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11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2036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105%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0"/>
                        </a:lnSpc>
                        <a:tabLst>
                          <a:tab pos="60325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1.48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ts val="131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29718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2,954,911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625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946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930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69659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3,454,911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r" marR="17145">
                        <a:lnSpc>
                          <a:spcPts val="1310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12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2037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105%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0"/>
                        </a:lnSpc>
                        <a:tabLst>
                          <a:tab pos="60325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1.55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ts val="131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29718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3,102,656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625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946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930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69659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3,602,656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r" marR="17145">
                        <a:lnSpc>
                          <a:spcPts val="1310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13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2038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105%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0"/>
                        </a:lnSpc>
                        <a:tabLst>
                          <a:tab pos="60325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1.63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ts val="131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29718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3,257,789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625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946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930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69659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3,757,789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r" marR="17145">
                        <a:lnSpc>
                          <a:spcPts val="1310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14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2039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105%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0"/>
                        </a:lnSpc>
                        <a:tabLst>
                          <a:tab pos="60325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1.71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ts val="131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29718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3,420,679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625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946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930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69659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3,920,679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r" marR="17145">
                        <a:lnSpc>
                          <a:spcPts val="1310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15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2040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105%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0"/>
                        </a:lnSpc>
                        <a:tabLst>
                          <a:tab pos="60325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1.80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ts val="131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29718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3,591,713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625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946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930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69659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4,091,713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4150">
                <a:tc gridSpan="3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1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5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Year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Total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ts val="1310"/>
                        </a:lnSpc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10,000,000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219075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16,327,748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1809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82270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280035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2,500,000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618490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18,827,748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184150">
                <a:tc gridSpan="3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1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Total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Date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ts val="1310"/>
                        </a:lnSpc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24,750,000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219075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34,138,466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03225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1,500,000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82270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6,000,000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280035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7,500,000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618490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41,638,466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r" marR="17145">
                        <a:lnSpc>
                          <a:spcPts val="1310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16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2041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105%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0"/>
                        </a:lnSpc>
                        <a:tabLst>
                          <a:tab pos="60325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1.89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ts val="131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29718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3,771,298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625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946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930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69659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4,271,298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r" marR="17145">
                        <a:lnSpc>
                          <a:spcPts val="1310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17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2042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105%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0"/>
                        </a:lnSpc>
                        <a:tabLst>
                          <a:tab pos="60325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1.98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ts val="131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29718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3,959,863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625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946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930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69659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4,459,863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r" marR="17145">
                        <a:lnSpc>
                          <a:spcPts val="1310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18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2043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105%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0"/>
                        </a:lnSpc>
                        <a:tabLst>
                          <a:tab pos="60325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2.08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ts val="131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29718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4,157,856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625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946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930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69659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4,657,856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4150">
                <a:tc gridSpan="2">
                  <a:txBody>
                    <a:bodyPr/>
                    <a:lstStyle/>
                    <a:p>
                      <a:pPr marL="241935">
                        <a:lnSpc>
                          <a:spcPts val="1310"/>
                        </a:lnSpc>
                      </a:pPr>
                      <a:r>
                        <a:rPr dirty="0" sz="1100" spc="-20" b="1">
                          <a:latin typeface="Calibri"/>
                          <a:cs typeface="Calibri"/>
                        </a:rPr>
                        <a:t>Year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4130">
                        <a:lnSpc>
                          <a:spcPts val="1310"/>
                        </a:lnSpc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Increase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2725">
                        <a:lnSpc>
                          <a:spcPts val="131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Host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 b="1">
                          <a:latin typeface="Calibri"/>
                          <a:cs typeface="Calibri"/>
                        </a:rPr>
                        <a:t>Fee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31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Tons Per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Year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3335">
                        <a:lnSpc>
                          <a:spcPts val="131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Total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 b="1">
                          <a:latin typeface="Calibri"/>
                          <a:cs typeface="Calibri"/>
                        </a:rPr>
                        <a:t>Fee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0795">
                        <a:lnSpc>
                          <a:spcPts val="131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Tonnage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Rebate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0795">
                        <a:lnSpc>
                          <a:spcPts val="131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Trucking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Savings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0">
                        <a:lnSpc>
                          <a:spcPts val="131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Total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Savings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0795">
                        <a:lnSpc>
                          <a:spcPts val="131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Tipping</a:t>
                      </a:r>
                      <a:r>
                        <a:rPr dirty="0" sz="1100" spc="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Fee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+</a:t>
                      </a:r>
                      <a:r>
                        <a:rPr dirty="0" sz="1100" spc="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Savings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r" marR="17145">
                        <a:lnSpc>
                          <a:spcPts val="1310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19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2044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105%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0"/>
                        </a:lnSpc>
                        <a:tabLst>
                          <a:tab pos="60325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2.18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ts val="131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29718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4,365,749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625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946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930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69659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4,865,749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r" marR="17145">
                        <a:lnSpc>
                          <a:spcPts val="1310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2045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105%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0"/>
                        </a:lnSpc>
                        <a:tabLst>
                          <a:tab pos="60325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2.29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ts val="131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29718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4,584,037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625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946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930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69659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5,084,037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4150">
                <a:tc gridSpan="3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1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5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Year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Total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ts val="1310"/>
                        </a:lnSpc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10,000,000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219075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20,838,804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1809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82270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280035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2,500,000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618490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23,338,804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184150">
                <a:tc gridSpan="3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1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Total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Date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ts val="1310"/>
                        </a:lnSpc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34,750,000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219075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54,977,269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03225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82270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8,000,000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208279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10,000,000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618490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64,977,269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r" marR="17145">
                        <a:lnSpc>
                          <a:spcPts val="1310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2046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105%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0"/>
                        </a:lnSpc>
                        <a:tabLst>
                          <a:tab pos="60325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2.41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ts val="131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29718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4,813,238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625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946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930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69659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5,313,238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r" marR="17145">
                        <a:lnSpc>
                          <a:spcPts val="1310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22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2047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105%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0"/>
                        </a:lnSpc>
                        <a:tabLst>
                          <a:tab pos="60325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2.53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ts val="131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29718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5,053,900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625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946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930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69659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5,553,900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*Starting</a:t>
            </a:r>
            <a:r>
              <a:rPr dirty="0" spc="-5"/>
              <a:t> </a:t>
            </a:r>
            <a:r>
              <a:rPr dirty="0"/>
              <a:t>at</a:t>
            </a:r>
            <a:r>
              <a:rPr dirty="0" spc="-5"/>
              <a:t> </a:t>
            </a:r>
            <a:r>
              <a:rPr dirty="0"/>
              <a:t>the</a:t>
            </a:r>
            <a:r>
              <a:rPr dirty="0" spc="-15"/>
              <a:t> </a:t>
            </a:r>
            <a:r>
              <a:rPr dirty="0"/>
              <a:t>end</a:t>
            </a:r>
            <a:r>
              <a:rPr dirty="0" spc="10"/>
              <a:t> </a:t>
            </a:r>
            <a:r>
              <a:rPr dirty="0"/>
              <a:t>of</a:t>
            </a:r>
            <a:r>
              <a:rPr dirty="0" spc="-15"/>
              <a:t> </a:t>
            </a:r>
            <a:r>
              <a:rPr dirty="0"/>
              <a:t>2052</a:t>
            </a:r>
            <a:r>
              <a:rPr dirty="0" spc="10"/>
              <a:t> </a:t>
            </a:r>
            <a:r>
              <a:rPr dirty="0"/>
              <a:t>the</a:t>
            </a:r>
            <a:r>
              <a:rPr dirty="0" spc="-10"/>
              <a:t> </a:t>
            </a:r>
            <a:r>
              <a:rPr dirty="0"/>
              <a:t>Increase</a:t>
            </a:r>
            <a:r>
              <a:rPr dirty="0" spc="-20"/>
              <a:t> </a:t>
            </a:r>
            <a:r>
              <a:rPr dirty="0"/>
              <a:t>will</a:t>
            </a:r>
            <a:r>
              <a:rPr dirty="0" spc="-5"/>
              <a:t> </a:t>
            </a:r>
            <a:r>
              <a:rPr dirty="0"/>
              <a:t>use</a:t>
            </a:r>
            <a:r>
              <a:rPr dirty="0" spc="-20"/>
              <a:t> </a:t>
            </a:r>
            <a:r>
              <a:rPr dirty="0"/>
              <a:t>CPI,</a:t>
            </a:r>
            <a:r>
              <a:rPr dirty="0" spc="10"/>
              <a:t> </a:t>
            </a:r>
            <a:r>
              <a:rPr dirty="0"/>
              <a:t>not</a:t>
            </a:r>
            <a:r>
              <a:rPr dirty="0" spc="5"/>
              <a:t> </a:t>
            </a:r>
            <a:r>
              <a:rPr dirty="0"/>
              <a:t>to</a:t>
            </a:r>
            <a:r>
              <a:rPr dirty="0" spc="-5"/>
              <a:t> </a:t>
            </a:r>
            <a:r>
              <a:rPr dirty="0"/>
              <a:t>exceed</a:t>
            </a:r>
            <a:r>
              <a:rPr dirty="0" spc="-5"/>
              <a:t> </a:t>
            </a:r>
            <a:r>
              <a:rPr dirty="0" spc="-25"/>
              <a:t>3%</a:t>
            </a:r>
          </a:p>
        </p:txBody>
      </p:sp>
      <p:sp>
        <p:nvSpPr>
          <p:cNvPr id="4" name="object 4" descr=""/>
          <p:cNvSpPr txBox="1"/>
          <p:nvPr/>
        </p:nvSpPr>
        <p:spPr>
          <a:xfrm rot="18900000">
            <a:off x="2890996" y="3285286"/>
            <a:ext cx="4316474" cy="124015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9765"/>
              </a:lnSpc>
            </a:pPr>
            <a:r>
              <a:rPr dirty="0" sz="9750" spc="-10">
                <a:solidFill>
                  <a:srgbClr val="FF0000"/>
                </a:solidFill>
                <a:latin typeface="Arial"/>
                <a:cs typeface="Arial"/>
              </a:rPr>
              <a:t>DRAFT</a:t>
            </a:r>
            <a:endParaRPr sz="97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*Starting</a:t>
            </a:r>
            <a:r>
              <a:rPr dirty="0" spc="-5"/>
              <a:t> </a:t>
            </a:r>
            <a:r>
              <a:rPr dirty="0"/>
              <a:t>at</a:t>
            </a:r>
            <a:r>
              <a:rPr dirty="0" spc="-5"/>
              <a:t> </a:t>
            </a:r>
            <a:r>
              <a:rPr dirty="0"/>
              <a:t>the</a:t>
            </a:r>
            <a:r>
              <a:rPr dirty="0" spc="-15"/>
              <a:t> </a:t>
            </a:r>
            <a:r>
              <a:rPr dirty="0"/>
              <a:t>end</a:t>
            </a:r>
            <a:r>
              <a:rPr dirty="0" spc="10"/>
              <a:t> </a:t>
            </a:r>
            <a:r>
              <a:rPr dirty="0"/>
              <a:t>of</a:t>
            </a:r>
            <a:r>
              <a:rPr dirty="0" spc="-15"/>
              <a:t> </a:t>
            </a:r>
            <a:r>
              <a:rPr dirty="0"/>
              <a:t>2052</a:t>
            </a:r>
            <a:r>
              <a:rPr dirty="0" spc="10"/>
              <a:t> </a:t>
            </a:r>
            <a:r>
              <a:rPr dirty="0"/>
              <a:t>the</a:t>
            </a:r>
            <a:r>
              <a:rPr dirty="0" spc="-10"/>
              <a:t> </a:t>
            </a:r>
            <a:r>
              <a:rPr dirty="0"/>
              <a:t>Increase</a:t>
            </a:r>
            <a:r>
              <a:rPr dirty="0" spc="-20"/>
              <a:t> </a:t>
            </a:r>
            <a:r>
              <a:rPr dirty="0"/>
              <a:t>will</a:t>
            </a:r>
            <a:r>
              <a:rPr dirty="0" spc="-5"/>
              <a:t> </a:t>
            </a:r>
            <a:r>
              <a:rPr dirty="0"/>
              <a:t>use</a:t>
            </a:r>
            <a:r>
              <a:rPr dirty="0" spc="-20"/>
              <a:t> </a:t>
            </a:r>
            <a:r>
              <a:rPr dirty="0"/>
              <a:t>CPI,</a:t>
            </a:r>
            <a:r>
              <a:rPr dirty="0" spc="10"/>
              <a:t> </a:t>
            </a:r>
            <a:r>
              <a:rPr dirty="0"/>
              <a:t>not</a:t>
            </a:r>
            <a:r>
              <a:rPr dirty="0" spc="5"/>
              <a:t> </a:t>
            </a:r>
            <a:r>
              <a:rPr dirty="0"/>
              <a:t>to</a:t>
            </a:r>
            <a:r>
              <a:rPr dirty="0" spc="-5"/>
              <a:t> </a:t>
            </a:r>
            <a:r>
              <a:rPr dirty="0"/>
              <a:t>exceed</a:t>
            </a:r>
            <a:r>
              <a:rPr dirty="0" spc="-5"/>
              <a:t> </a:t>
            </a:r>
            <a:r>
              <a:rPr dirty="0" spc="-25"/>
              <a:t>3%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4290" rIns="0" bIns="0" rtlCol="0" vert="horz">
            <a:spAutoFit/>
          </a:bodyPr>
          <a:lstStyle/>
          <a:p>
            <a:pPr algn="ctr" marL="7620">
              <a:lnSpc>
                <a:spcPct val="100000"/>
              </a:lnSpc>
              <a:spcBef>
                <a:spcPts val="270"/>
              </a:spcBef>
            </a:pPr>
            <a:r>
              <a:rPr dirty="0"/>
              <a:t>Proposed</a:t>
            </a:r>
            <a:r>
              <a:rPr dirty="0" spc="-5"/>
              <a:t> </a:t>
            </a:r>
            <a:r>
              <a:rPr dirty="0"/>
              <a:t>Russell County</a:t>
            </a:r>
            <a:r>
              <a:rPr dirty="0" spc="10"/>
              <a:t> </a:t>
            </a:r>
            <a:r>
              <a:rPr dirty="0"/>
              <a:t>Host</a:t>
            </a:r>
            <a:r>
              <a:rPr dirty="0" spc="-5"/>
              <a:t> </a:t>
            </a:r>
            <a:r>
              <a:rPr dirty="0"/>
              <a:t>Fee</a:t>
            </a:r>
            <a:r>
              <a:rPr dirty="0" spc="-15"/>
              <a:t> </a:t>
            </a:r>
            <a:r>
              <a:rPr dirty="0" spc="-10"/>
              <a:t>Agreement</a:t>
            </a:r>
          </a:p>
          <a:p>
            <a:pPr algn="ctr" marL="7620">
              <a:lnSpc>
                <a:spcPct val="100000"/>
              </a:lnSpc>
              <a:spcBef>
                <a:spcPts val="150"/>
              </a:spcBef>
            </a:pPr>
            <a:r>
              <a:rPr dirty="0" sz="1800"/>
              <a:t>Projected</a:t>
            </a:r>
            <a:r>
              <a:rPr dirty="0" sz="1800" spc="-10"/>
              <a:t> </a:t>
            </a:r>
            <a:r>
              <a:rPr dirty="0" sz="1800"/>
              <a:t>Host Fee, Tonage, and</a:t>
            </a:r>
            <a:r>
              <a:rPr dirty="0" sz="1800" spc="5"/>
              <a:t> </a:t>
            </a:r>
            <a:r>
              <a:rPr dirty="0" sz="1800" spc="-10"/>
              <a:t>Savings</a:t>
            </a:r>
            <a:endParaRPr sz="1800"/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731519" y="1056132"/>
          <a:ext cx="8845550" cy="5201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4629"/>
                <a:gridCol w="520700"/>
                <a:gridCol w="603250"/>
                <a:gridCol w="920115"/>
                <a:gridCol w="889635"/>
                <a:gridCol w="1002664"/>
                <a:gridCol w="1115695"/>
                <a:gridCol w="1094104"/>
                <a:gridCol w="991870"/>
                <a:gridCol w="1402079"/>
              </a:tblGrid>
              <a:tr h="184150">
                <a:tc>
                  <a:txBody>
                    <a:bodyPr/>
                    <a:lstStyle/>
                    <a:p>
                      <a:pPr algn="ctr" marL="21590">
                        <a:lnSpc>
                          <a:spcPts val="1310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2048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105%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0"/>
                        </a:lnSpc>
                        <a:tabLst>
                          <a:tab pos="60325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2.65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ts val="131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29718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5,306,595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625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946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930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69659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5,806,595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ctr" marL="21590">
                        <a:lnSpc>
                          <a:spcPts val="1310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2049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105%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0"/>
                        </a:lnSpc>
                        <a:tabLst>
                          <a:tab pos="60325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2.79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ts val="131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29718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5,571,925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625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946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930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69659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6,071,925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ctr" marL="21590">
                        <a:lnSpc>
                          <a:spcPts val="1310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2050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105%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0"/>
                        </a:lnSpc>
                        <a:tabLst>
                          <a:tab pos="60325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2.93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ts val="131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29718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5,850,521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625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946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930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69659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6,350,521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4150">
                <a:tc gridSpan="3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1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5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Year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Total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ts val="1310"/>
                        </a:lnSpc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10,000,000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219075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26,596,181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1809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82270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280035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2,500,000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618490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29,096,181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184150">
                <a:tc gridSpan="3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1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Total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Date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ts val="1310"/>
                        </a:lnSpc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44,750,000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219075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81,573,450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03225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2,500,000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10515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10,000,000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208279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12,500,000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618490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94,073,450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ctr" marL="21590">
                        <a:lnSpc>
                          <a:spcPts val="1310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26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2051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105%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0"/>
                        </a:lnSpc>
                        <a:tabLst>
                          <a:tab pos="60325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3.07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ts val="131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29718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6,143,048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625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946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930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69659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6,643,048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9870">
                <a:tc>
                  <a:txBody>
                    <a:bodyPr/>
                    <a:lstStyle/>
                    <a:p>
                      <a:pPr algn="ctr" marL="2159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27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365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14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2052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365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103%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365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265"/>
                        </a:spcBef>
                        <a:tabLst>
                          <a:tab pos="60452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3.16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365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05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365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65"/>
                        </a:spcBef>
                        <a:tabLst>
                          <a:tab pos="29845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6,327,339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365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  <a:tabLst>
                          <a:tab pos="51689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365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  <a:tabLst>
                          <a:tab pos="495934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365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65"/>
                        </a:spcBef>
                        <a:tabLst>
                          <a:tab pos="39433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365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65"/>
                        </a:spcBef>
                        <a:tabLst>
                          <a:tab pos="69723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6,827,339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365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ctr" marL="21590">
                        <a:lnSpc>
                          <a:spcPts val="1310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28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2053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103%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0"/>
                        </a:lnSpc>
                        <a:tabLst>
                          <a:tab pos="60325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3.26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ts val="131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29718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6,517,159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625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946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930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69659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7,017,159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ctr" marL="21590">
                        <a:lnSpc>
                          <a:spcPts val="1310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29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2054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103%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0"/>
                        </a:lnSpc>
                        <a:tabLst>
                          <a:tab pos="60325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3.36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ts val="131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29718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6,712,674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625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946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930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69659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7,212,674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ctr" marL="21590">
                        <a:lnSpc>
                          <a:spcPts val="1310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30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2055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103%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0"/>
                        </a:lnSpc>
                        <a:tabLst>
                          <a:tab pos="60325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3.46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ts val="131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29718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6,914,054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625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946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930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69659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7,414,054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4150">
                <a:tc gridSpan="3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1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5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Year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Total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ts val="1310"/>
                        </a:lnSpc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10,000,000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219075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32,614,274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1809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82270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280035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2,500,000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618490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35,114,274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184150">
                <a:tc gridSpan="3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1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Total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Date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ts val="1310"/>
                        </a:lnSpc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54,750,000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spc="34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114,187,724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03225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3,000,000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10515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12,000,000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208279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15,000,000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548005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129,187,724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ctr" marL="21590">
                        <a:lnSpc>
                          <a:spcPts val="1310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31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2056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103%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0"/>
                        </a:lnSpc>
                        <a:tabLst>
                          <a:tab pos="60325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3.56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ts val="131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29718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7,121,476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625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946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930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69659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7,621,476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ctr" marL="21590">
                        <a:lnSpc>
                          <a:spcPts val="1310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32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2057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103%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0"/>
                        </a:lnSpc>
                        <a:tabLst>
                          <a:tab pos="60325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3.67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ts val="131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29718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7,335,120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625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946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930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69659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7,835,120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ctr" marL="21590">
                        <a:lnSpc>
                          <a:spcPts val="1310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33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2058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103%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0"/>
                        </a:lnSpc>
                        <a:tabLst>
                          <a:tab pos="60325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3.78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ts val="131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29718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7,555,174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625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946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930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69659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8,055,174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ctr" marL="21590">
                        <a:lnSpc>
                          <a:spcPts val="1310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34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2059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103%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0"/>
                        </a:lnSpc>
                        <a:tabLst>
                          <a:tab pos="60325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3.89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ts val="131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29718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7,781,829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625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946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930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69659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8,281,829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ctr" marL="21590">
                        <a:lnSpc>
                          <a:spcPts val="1310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35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2060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103%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0"/>
                        </a:lnSpc>
                        <a:tabLst>
                          <a:tab pos="60325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4.01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ts val="131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29718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8,015,284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625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946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930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69659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8,515,284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4150">
                <a:tc gridSpan="3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1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5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Year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Total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ts val="1310"/>
                        </a:lnSpc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10,000,000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219075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37,808,882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1809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82270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280035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2,500,000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618490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40,308,882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184150">
                <a:tc gridSpan="3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1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Total</a:t>
                      </a:r>
                      <a:r>
                        <a:rPr dirty="0" sz="11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11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0" b="1">
                          <a:latin typeface="Calibri"/>
                          <a:cs typeface="Calibri"/>
                        </a:rPr>
                        <a:t>Date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ts val="1310"/>
                        </a:lnSpc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64,750,000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spc="34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151,996,606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03225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3,500,000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10515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14,000,000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208279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17,500,000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548005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169,496,606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ctr" marL="21590">
                        <a:lnSpc>
                          <a:spcPts val="1310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36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2061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103%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0"/>
                        </a:lnSpc>
                        <a:tabLst>
                          <a:tab pos="60325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4.13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ts val="131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29718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8,255,742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625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946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930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69659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8,755,742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ctr" marL="21590">
                        <a:lnSpc>
                          <a:spcPts val="1310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37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2062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103%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0"/>
                        </a:lnSpc>
                        <a:tabLst>
                          <a:tab pos="60325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4.25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ts val="131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29718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8,503,414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625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946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930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69659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9,003,414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ctr" marL="21590">
                        <a:lnSpc>
                          <a:spcPts val="1310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38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2063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103%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0"/>
                        </a:lnSpc>
                        <a:tabLst>
                          <a:tab pos="60325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4.38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ts val="131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29718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8,758,517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625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946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930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69659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9,258,517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ctr" marL="21590">
                        <a:lnSpc>
                          <a:spcPts val="1310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39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2064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103%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0"/>
                        </a:lnSpc>
                        <a:tabLst>
                          <a:tab pos="60325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4.51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ts val="131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29718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9,021,272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625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946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930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69659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9,521,272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ctr" marL="21590">
                        <a:lnSpc>
                          <a:spcPts val="1310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40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2065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103%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0"/>
                        </a:lnSpc>
                        <a:tabLst>
                          <a:tab pos="60325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4.65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ts val="131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29718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9,291,911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625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946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930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69659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9,791,911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4150">
                <a:tc gridSpan="3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1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5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Year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Total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ts val="1310"/>
                        </a:lnSpc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10,000,000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219075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43,830,856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1809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82270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280035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2,500,000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618490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46,330,856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184150">
                <a:tc gridSpan="3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1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40 Year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 Total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ts val="1310"/>
                        </a:lnSpc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74,750,000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spc="34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195,827,462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03225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4,000,000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10515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16,000,000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208279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20,000,000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548005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215,827,462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ctr" marL="21590">
                        <a:lnSpc>
                          <a:spcPts val="1310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41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2066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ts val="1310"/>
                        </a:lnSpc>
                      </a:pPr>
                      <a:r>
                        <a:rPr dirty="0" sz="1100" spc="-20">
                          <a:latin typeface="Calibri"/>
                          <a:cs typeface="Calibri"/>
                        </a:rPr>
                        <a:t>103%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0"/>
                        </a:lnSpc>
                        <a:tabLst>
                          <a:tab pos="60325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4.79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ts val="131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2,000,000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297180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9,570,668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51625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946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400,000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9306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624205" algn="l"/>
                        </a:tabLst>
                      </a:pPr>
                      <a:r>
                        <a:rPr dirty="0" sz="1100" spc="-50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10,070,668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4150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1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41 Year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 Total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ts val="1310"/>
                        </a:lnSpc>
                      </a:pPr>
                      <a:r>
                        <a:rPr dirty="0" sz="1100" spc="-10" b="1">
                          <a:latin typeface="Calibri"/>
                          <a:cs typeface="Calibri"/>
                        </a:rPr>
                        <a:t>76,750,000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</a:pPr>
                      <a:r>
                        <a:rPr dirty="0" sz="110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spc="34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205,398,130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403225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4,100,000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310515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16,400,000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tabLst>
                          <a:tab pos="208279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20,500,000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10"/>
                        </a:lnSpc>
                        <a:tabLst>
                          <a:tab pos="548005" algn="l"/>
                        </a:tabLst>
                      </a:pPr>
                      <a:r>
                        <a:rPr dirty="0" sz="1100" spc="-50" b="1">
                          <a:latin typeface="Calibri"/>
                          <a:cs typeface="Calibri"/>
                        </a:rPr>
                        <a:t>$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100" spc="-10" b="1">
                          <a:latin typeface="Calibri"/>
                          <a:cs typeface="Calibri"/>
                        </a:rPr>
                        <a:t>225,898,130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4" name="object 4" descr=""/>
          <p:cNvSpPr txBox="1"/>
          <p:nvPr/>
        </p:nvSpPr>
        <p:spPr>
          <a:xfrm>
            <a:off x="569468" y="2151037"/>
            <a:ext cx="114935" cy="24002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50" b="1">
                <a:latin typeface="Calibri"/>
                <a:cs typeface="Calibri"/>
              </a:rPr>
              <a:t>*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 rot="18900000">
            <a:off x="2890996" y="3285286"/>
            <a:ext cx="4316474" cy="124015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9765"/>
              </a:lnSpc>
            </a:pPr>
            <a:r>
              <a:rPr dirty="0" sz="9750" spc="-10">
                <a:solidFill>
                  <a:srgbClr val="FF0000"/>
                </a:solidFill>
                <a:latin typeface="Arial"/>
                <a:cs typeface="Arial"/>
              </a:rPr>
              <a:t>DRAFT</a:t>
            </a:r>
            <a:endParaRPr sz="97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Derek Fletcher</dc:creator>
  <dc:title>Russell County Reclamation 2-26-24.xlsx</dc:title>
  <dcterms:created xsi:type="dcterms:W3CDTF">2024-03-07T21:05:03Z</dcterms:created>
  <dcterms:modified xsi:type="dcterms:W3CDTF">2024-03-07T21:05:03Z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2024-02-28T00:00:00Z</vt:filetime>
  </property>
  <property fmtid="{D5CDD505-2E9C-101B-9397-08002B2CF9AE}" pid="3" name="LastSaved">
    <vt:filetime>2024-03-07T00:00:00Z</vt:filetime>
  </property>
  <property fmtid="{D5CDD505-2E9C-101B-9397-08002B2CF9AE}" pid="4" name="Producer">
    <vt:lpwstr>Microsoft: Print To PDF</vt:lpwstr>
  </property>
</Properties>
</file>